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58" r:id="rId4"/>
    <p:sldId id="259" r:id="rId5"/>
    <p:sldId id="262" r:id="rId6"/>
    <p:sldId id="263" r:id="rId7"/>
    <p:sldId id="295" r:id="rId8"/>
    <p:sldId id="287" r:id="rId9"/>
    <p:sldId id="291" r:id="rId10"/>
    <p:sldId id="292" r:id="rId11"/>
    <p:sldId id="294" r:id="rId12"/>
    <p:sldId id="293" r:id="rId13"/>
    <p:sldId id="296" r:id="rId14"/>
    <p:sldId id="285" r:id="rId15"/>
    <p:sldId id="286"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a Sayago" initials="G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F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659"/>
  </p:normalViewPr>
  <p:slideViewPr>
    <p:cSldViewPr>
      <p:cViewPr varScale="1">
        <p:scale>
          <a:sx n="65" d="100"/>
          <a:sy n="65" d="100"/>
        </p:scale>
        <p:origin x="-8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1143000" y="685800"/>
            <a:ext cx="4572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3101978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428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r>
              <a:t>Title Text</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5" name="Shape 35"/>
          <p:cNvSpPr>
            <a:spLocks noGrp="1"/>
          </p:cNvSpPr>
          <p:nvPr>
            <p:ph type="title"/>
          </p:nvPr>
        </p:nvSpPr>
        <p:spPr>
          <a:xfrm>
            <a:off x="457200" y="152400"/>
            <a:ext cx="8229600" cy="639763"/>
          </a:xfrm>
          <a:prstGeom prst="rect">
            <a:avLst/>
          </a:prstGeom>
        </p:spPr>
        <p:txBody>
          <a:bodyPr/>
          <a:lstStyle>
            <a:lvl1pPr algn="l">
              <a:defRPr sz="2800"/>
            </a:lvl1pPr>
          </a:lstStyle>
          <a:p>
            <a:r>
              <a:t>Title Text</a:t>
            </a:r>
          </a:p>
        </p:txBody>
      </p:sp>
      <p:sp>
        <p:nvSpPr>
          <p:cNvPr id="36" name="Shape 36"/>
          <p:cNvSpPr>
            <a:spLocks noGrp="1"/>
          </p:cNvSpPr>
          <p:nvPr>
            <p:ph type="body" idx="1"/>
          </p:nvPr>
        </p:nvSpPr>
        <p:spPr>
          <a:xfrm>
            <a:off x="457200" y="1219200"/>
            <a:ext cx="8229600" cy="4800600"/>
          </a:xfrm>
          <a:prstGeom prst="rect">
            <a:avLst/>
          </a:prstGeom>
        </p:spPr>
        <p:txBody>
          <a:bodyPr/>
          <a:lstStyle>
            <a:lvl2pPr>
              <a:buBlip>
                <a:blip r:embed="rId2"/>
              </a:buBlip>
            </a:lvl2p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5">
            <a:extLst/>
          </a:blip>
          <a:stretch>
            <a:fillRect/>
          </a:stretch>
        </p:blipFill>
        <p:spPr>
          <a:xfrm>
            <a:off x="7607682" y="6172200"/>
            <a:ext cx="1383918" cy="574239"/>
          </a:xfrm>
          <a:prstGeom prst="rect">
            <a:avLst/>
          </a:prstGeom>
          <a:ln w="12700">
            <a:miter lim="400000"/>
          </a:ln>
        </p:spPr>
      </p:pic>
      <p:sp>
        <p:nvSpPr>
          <p:cNvPr id="4" name="Shape 4"/>
          <p:cNvSpPr>
            <a:spLocks noGrp="1"/>
          </p:cNvSpPr>
          <p:nvPr>
            <p:ph type="title"/>
          </p:nvPr>
        </p:nvSpPr>
        <p:spPr>
          <a:xfrm>
            <a:off x="685800" y="2130425"/>
            <a:ext cx="7772400" cy="25177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timing>
    <p:tnLst>
      <p:par>
        <p:cTn id="1" dur="indefinite" restart="never" nodeType="tmRoot"/>
      </p:par>
    </p:tnLst>
  </p:timing>
  <p:txStyles>
    <p:titleStyle>
      <a:lvl1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2pPr>
      <a:lvl3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3pPr>
      <a:lvl4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4pPr>
      <a:lvl5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5pPr>
      <a:lvl6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6pPr>
      <a:lvl7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7pPr>
      <a:lvl8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8pPr>
      <a:lvl9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106D72"/>
          </a:solidFill>
          <a:uFillTx/>
          <a:latin typeface="Impact"/>
          <a:ea typeface="Impact"/>
          <a:cs typeface="Impact"/>
          <a:sym typeface="Impact"/>
        </a:defRPr>
      </a:lvl9pPr>
    </p:titleStyle>
    <p:bodyStyle>
      <a:lvl1pPr marL="0" marR="0" indent="0" algn="l" defTabSz="914400" rtl="0" latinLnBrk="0">
        <a:lnSpc>
          <a:spcPct val="100000"/>
        </a:lnSpc>
        <a:spcBef>
          <a:spcPts val="400"/>
        </a:spcBef>
        <a:spcAft>
          <a:spcPts val="0"/>
        </a:spcAft>
        <a:buClrTx/>
        <a:buSzTx/>
        <a:buFontTx/>
        <a:buNone/>
        <a:tabLst/>
        <a:defRPr sz="1800" b="0" i="0" u="none" strike="noStrike" cap="none" spc="0" baseline="0">
          <a:ln>
            <a:noFill/>
          </a:ln>
          <a:solidFill>
            <a:srgbClr val="808080"/>
          </a:solidFill>
          <a:uFillTx/>
          <a:latin typeface="Arial"/>
          <a:ea typeface="Arial"/>
          <a:cs typeface="Arial"/>
          <a:sym typeface="Arial"/>
        </a:defRPr>
      </a:lvl1pPr>
      <a:lvl2pPr marL="778668" marR="0" indent="-321468"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2pPr>
      <a:lvl3pPr marL="12083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4pPr>
      <a:lvl5pPr marL="21227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5pPr>
      <a:lvl6pPr marL="2491739" marR="0" indent="-205739"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6pPr>
      <a:lvl7pPr marL="2948939" marR="0" indent="-205739"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7pPr>
      <a:lvl8pPr marL="3406140" marR="0" indent="-20574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8pPr>
      <a:lvl9pPr marL="3863340" marR="0" indent="-20574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80808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8" descr="http://4.bp.blogspot.com/-qWwBsVikmiI/TsaIG2aVXoI/AAAAAAAAAIo/_wE0UMEn_g4/s1600/lista-roja-9.jpg"/>
          <p:cNvGrpSpPr/>
          <p:nvPr/>
        </p:nvGrpSpPr>
        <p:grpSpPr>
          <a:xfrm>
            <a:off x="-1" y="-58209"/>
            <a:ext cx="9144002" cy="6950076"/>
            <a:chOff x="0" y="0"/>
            <a:chExt cx="9144000" cy="6950075"/>
          </a:xfrm>
        </p:grpSpPr>
        <p:sp>
          <p:nvSpPr>
            <p:cNvPr id="46" name="Shape 46"/>
            <p:cNvSpPr/>
            <p:nvPr/>
          </p:nvSpPr>
          <p:spPr>
            <a:xfrm>
              <a:off x="0" y="0"/>
              <a:ext cx="9144001" cy="695007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7" name="image3.jpg"/>
            <p:cNvPicPr>
              <a:picLocks noChangeAspect="1"/>
            </p:cNvPicPr>
            <p:nvPr/>
          </p:nvPicPr>
          <p:blipFill>
            <a:blip r:embed="rId2">
              <a:extLst/>
            </a:blip>
            <a:srcRect r="28601"/>
            <a:stretch>
              <a:fillRect/>
            </a:stretch>
          </p:blipFill>
          <p:spPr>
            <a:xfrm>
              <a:off x="-1" y="0"/>
              <a:ext cx="9144002" cy="6950076"/>
            </a:xfrm>
            <a:prstGeom prst="rect">
              <a:avLst/>
            </a:prstGeom>
            <a:ln w="12700" cap="flat">
              <a:noFill/>
              <a:miter lim="400000"/>
            </a:ln>
            <a:effectLst/>
          </p:spPr>
        </p:pic>
      </p:grpSp>
      <p:sp>
        <p:nvSpPr>
          <p:cNvPr id="49" name="Shape 49"/>
          <p:cNvSpPr/>
          <p:nvPr/>
        </p:nvSpPr>
        <p:spPr>
          <a:xfrm>
            <a:off x="3238500" y="381000"/>
            <a:ext cx="2667000" cy="1163110"/>
          </a:xfrm>
          <a:prstGeom prst="roundRect">
            <a:avLst>
              <a:gd name="adj" fmla="val 11220"/>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0" name="Shape 50"/>
          <p:cNvSpPr/>
          <p:nvPr/>
        </p:nvSpPr>
        <p:spPr>
          <a:xfrm>
            <a:off x="685799" y="4572000"/>
            <a:ext cx="8610601" cy="13942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90000"/>
              </a:lnSpc>
              <a:defRPr sz="4000">
                <a:solidFill>
                  <a:srgbClr val="FFFFFF"/>
                </a:solidFill>
                <a:latin typeface="Impact"/>
                <a:ea typeface="Impact"/>
                <a:cs typeface="Impact"/>
                <a:sym typeface="Impact"/>
              </a:defRPr>
            </a:pPr>
            <a:r>
              <a:rPr dirty="0" err="1"/>
              <a:t>Desempeño</a:t>
            </a:r>
            <a:r>
              <a:rPr dirty="0"/>
              <a:t> de la </a:t>
            </a:r>
            <a:r>
              <a:rPr dirty="0" err="1"/>
              <a:t>Pesca</a:t>
            </a:r>
            <a:r>
              <a:rPr dirty="0"/>
              <a:t> </a:t>
            </a:r>
            <a:r>
              <a:rPr dirty="0" err="1"/>
              <a:t>Responsable</a:t>
            </a:r>
            <a:r>
              <a:rPr dirty="0"/>
              <a:t> y </a:t>
            </a:r>
            <a:r>
              <a:rPr dirty="0" err="1"/>
              <a:t>Basada</a:t>
            </a:r>
            <a:r>
              <a:rPr dirty="0"/>
              <a:t> </a:t>
            </a:r>
            <a:r>
              <a:rPr dirty="0" err="1"/>
              <a:t>en</a:t>
            </a:r>
            <a:r>
              <a:rPr dirty="0"/>
              <a:t> la </a:t>
            </a:r>
            <a:r>
              <a:rPr dirty="0" err="1"/>
              <a:t>Ciencia</a:t>
            </a:r>
            <a:r>
              <a:rPr dirty="0"/>
              <a:t/>
            </a:r>
            <a:br>
              <a:rPr dirty="0"/>
            </a:br>
            <a:endParaRPr sz="1400" dirty="0">
              <a:latin typeface="Arial Black"/>
              <a:ea typeface="Arial Black"/>
              <a:cs typeface="Arial Black"/>
              <a:sym typeface="Arial Black"/>
            </a:endParaRPr>
          </a:p>
        </p:txBody>
      </p:sp>
      <p:pic>
        <p:nvPicPr>
          <p:cNvPr id="51" name="image1.png"/>
          <p:cNvPicPr>
            <a:picLocks noChangeAspect="1"/>
          </p:cNvPicPr>
          <p:nvPr/>
        </p:nvPicPr>
        <p:blipFill>
          <a:blip r:embed="rId3">
            <a:extLst/>
          </a:blip>
          <a:stretch>
            <a:fillRect/>
          </a:stretch>
        </p:blipFill>
        <p:spPr>
          <a:xfrm>
            <a:off x="3340482" y="477308"/>
            <a:ext cx="2526918" cy="1048515"/>
          </a:xfrm>
          <a:prstGeom prst="rect">
            <a:avLst/>
          </a:prstGeom>
          <a:ln w="12700">
            <a:miter lim="400000"/>
          </a:ln>
        </p:spPr>
      </p:pic>
      <p:sp>
        <p:nvSpPr>
          <p:cNvPr id="52" name="Shape 52"/>
          <p:cNvSpPr/>
          <p:nvPr/>
        </p:nvSpPr>
        <p:spPr>
          <a:xfrm>
            <a:off x="685800" y="4244269"/>
            <a:ext cx="7467600"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a:solidFill>
                  <a:srgbClr val="FFFFFF"/>
                </a:solidFill>
                <a:latin typeface="Arial"/>
                <a:ea typeface="Arial"/>
                <a:cs typeface="Arial"/>
                <a:sym typeface="Arial"/>
              </a:defRPr>
            </a:lvl1pPr>
          </a:lstStyle>
          <a:p>
            <a:r>
              <a:rPr lang="es-MX" dirty="0" smtClean="0"/>
              <a:t>Noviembre de </a:t>
            </a:r>
            <a:r>
              <a:rPr dirty="0" smtClean="0"/>
              <a:t>201</a:t>
            </a:r>
            <a:r>
              <a:rPr lang="es-ES" dirty="0" smtClean="0"/>
              <a:t>6</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7162800" y="5791200"/>
            <a:ext cx="1981200" cy="10668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0" name="Shape 210"/>
          <p:cNvSpPr>
            <a:spLocks noGrp="1"/>
          </p:cNvSpPr>
          <p:nvPr>
            <p:ph type="title"/>
          </p:nvPr>
        </p:nvSpPr>
        <p:spPr>
          <a:xfrm>
            <a:off x="457200" y="152400"/>
            <a:ext cx="8686800" cy="838200"/>
          </a:xfrm>
          <a:prstGeom prst="rect">
            <a:avLst/>
          </a:prstGeom>
        </p:spPr>
        <p:txBody>
          <a:bodyPr/>
          <a:lstStyle/>
          <a:p>
            <a:r>
              <a:t>¿POR QUÉ LA ALTA MORTALIDAD?</a:t>
            </a:r>
          </a:p>
        </p:txBody>
      </p:sp>
      <p:sp>
        <p:nvSpPr>
          <p:cNvPr id="211" name="Shape 211"/>
          <p:cNvSpPr/>
          <p:nvPr/>
        </p:nvSpPr>
        <p:spPr>
          <a:xfrm>
            <a:off x="183417" y="1600200"/>
            <a:ext cx="1416784"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pic>
        <p:nvPicPr>
          <p:cNvPr id="212" name="image15.pdf" descr="observation.eps"/>
          <p:cNvPicPr>
            <a:picLocks noChangeAspect="1"/>
          </p:cNvPicPr>
          <p:nvPr/>
        </p:nvPicPr>
        <p:blipFill>
          <a:blip r:embed="rId2">
            <a:extLst/>
          </a:blip>
          <a:stretch>
            <a:fillRect/>
          </a:stretch>
        </p:blipFill>
        <p:spPr>
          <a:xfrm>
            <a:off x="407547" y="2008302"/>
            <a:ext cx="968523" cy="555396"/>
          </a:xfrm>
          <a:prstGeom prst="rect">
            <a:avLst/>
          </a:prstGeom>
          <a:ln w="12700">
            <a:miter lim="400000"/>
          </a:ln>
        </p:spPr>
      </p:pic>
      <p:sp>
        <p:nvSpPr>
          <p:cNvPr id="213" name="Shape 213"/>
          <p:cNvSpPr/>
          <p:nvPr/>
        </p:nvSpPr>
        <p:spPr>
          <a:xfrm>
            <a:off x="1828800" y="1507153"/>
            <a:ext cx="6477000" cy="48936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Océano</a:t>
            </a:r>
            <a:r>
              <a:rPr dirty="0"/>
              <a:t> </a:t>
            </a:r>
            <a:r>
              <a:rPr dirty="0" err="1"/>
              <a:t>desregulado</a:t>
            </a:r>
            <a:r>
              <a:rPr dirty="0"/>
              <a:t> (</a:t>
            </a:r>
            <a:r>
              <a:rPr dirty="0" err="1"/>
              <a:t>en</a:t>
            </a:r>
            <a:r>
              <a:rPr dirty="0"/>
              <a:t> ese </a:t>
            </a:r>
            <a:r>
              <a:rPr dirty="0" err="1"/>
              <a:t>tiempo</a:t>
            </a:r>
            <a:r>
              <a:rPr dirty="0"/>
              <a:t> </a:t>
            </a:r>
            <a:r>
              <a:rPr dirty="0" err="1"/>
              <a:t>eran</a:t>
            </a:r>
            <a:r>
              <a:rPr dirty="0"/>
              <a:t> </a:t>
            </a:r>
            <a:r>
              <a:rPr dirty="0" err="1"/>
              <a:t>capturados</a:t>
            </a:r>
            <a:r>
              <a:rPr dirty="0"/>
              <a:t> </a:t>
            </a:r>
            <a:r>
              <a:rPr dirty="0" err="1"/>
              <a:t>predominantemente</a:t>
            </a:r>
            <a:r>
              <a:rPr dirty="0"/>
              <a:t> </a:t>
            </a:r>
            <a:r>
              <a:rPr dirty="0" err="1"/>
              <a:t>por</a:t>
            </a:r>
            <a:r>
              <a:rPr dirty="0"/>
              <a:t> </a:t>
            </a:r>
            <a:r>
              <a:rPr dirty="0" err="1"/>
              <a:t>los</a:t>
            </a:r>
            <a:r>
              <a:rPr dirty="0"/>
              <a:t> EUA)</a:t>
            </a:r>
          </a:p>
          <a:p>
            <a:pPr marL="342900" indent="-342900">
              <a:buClr>
                <a:srgbClr val="55FC3E"/>
              </a:buClr>
              <a:buFont typeface="Wingdings" panose="05000000000000000000" pitchFamily="2" charset="2"/>
              <a:buChar char=""/>
              <a:defRPr sz="2400">
                <a:solidFill>
                  <a:srgbClr val="404040"/>
                </a:solidFill>
                <a:latin typeface="Arial"/>
                <a:ea typeface="Arial"/>
                <a:cs typeface="Arial"/>
                <a:sym typeface="Arial"/>
              </a:defRPr>
            </a:pPr>
            <a:endParaRPr dirty="0"/>
          </a:p>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Prácticas</a:t>
            </a:r>
            <a:r>
              <a:rPr dirty="0"/>
              <a:t> </a:t>
            </a:r>
            <a:r>
              <a:rPr dirty="0" err="1"/>
              <a:t>pesqueras</a:t>
            </a:r>
            <a:r>
              <a:rPr dirty="0"/>
              <a:t> </a:t>
            </a:r>
            <a:r>
              <a:rPr dirty="0" err="1"/>
              <a:t>deficientes</a:t>
            </a:r>
            <a:endParaRPr dirty="0"/>
          </a:p>
          <a:p>
            <a:pPr marL="342900" indent="-342900">
              <a:buClr>
                <a:srgbClr val="55FC3E"/>
              </a:buClr>
              <a:buFont typeface="Wingdings" panose="05000000000000000000" pitchFamily="2" charset="2"/>
              <a:buChar char=""/>
              <a:defRPr sz="2400">
                <a:solidFill>
                  <a:srgbClr val="404040"/>
                </a:solidFill>
                <a:latin typeface="Arial"/>
                <a:ea typeface="Arial"/>
                <a:cs typeface="Arial"/>
                <a:sym typeface="Arial"/>
              </a:defRPr>
            </a:pPr>
            <a:endParaRPr dirty="0"/>
          </a:p>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Equipo</a:t>
            </a:r>
            <a:r>
              <a:rPr dirty="0"/>
              <a:t> </a:t>
            </a:r>
            <a:r>
              <a:rPr dirty="0" err="1"/>
              <a:t>malo</a:t>
            </a:r>
            <a:endParaRPr dirty="0"/>
          </a:p>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endParaRPr dirty="0"/>
          </a:p>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Tripulaciones</a:t>
            </a:r>
            <a:r>
              <a:rPr dirty="0"/>
              <a:t> no </a:t>
            </a:r>
            <a:r>
              <a:rPr dirty="0" err="1"/>
              <a:t>entrenadas</a:t>
            </a:r>
            <a:r>
              <a:rPr dirty="0"/>
              <a:t> para la </a:t>
            </a:r>
            <a:r>
              <a:rPr dirty="0" err="1"/>
              <a:t>protección</a:t>
            </a:r>
            <a:r>
              <a:rPr dirty="0"/>
              <a:t> del </a:t>
            </a:r>
            <a:r>
              <a:rPr dirty="0" err="1"/>
              <a:t>delfín</a:t>
            </a:r>
            <a:endParaRPr dirty="0"/>
          </a:p>
          <a:p>
            <a:pPr marL="342900" indent="-342900">
              <a:buClr>
                <a:srgbClr val="55FC3E"/>
              </a:buClr>
              <a:buFont typeface="Wingdings" panose="05000000000000000000" pitchFamily="2" charset="2"/>
              <a:buChar char=""/>
              <a:defRPr sz="2400">
                <a:solidFill>
                  <a:srgbClr val="404040"/>
                </a:solidFill>
                <a:latin typeface="Arial"/>
                <a:ea typeface="Arial"/>
                <a:cs typeface="Arial"/>
                <a:sym typeface="Arial"/>
              </a:defRPr>
            </a:pPr>
            <a:endParaRPr dirty="0"/>
          </a:p>
          <a:p>
            <a:pPr marL="342900" indent="-342900">
              <a:buClr>
                <a:srgbClr val="55FC3E"/>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Falta</a:t>
            </a:r>
            <a:r>
              <a:rPr dirty="0"/>
              <a:t> de </a:t>
            </a:r>
            <a:r>
              <a:rPr dirty="0" err="1"/>
              <a:t>concientización</a:t>
            </a:r>
            <a:r>
              <a:rPr dirty="0"/>
              <a:t> </a:t>
            </a:r>
            <a:r>
              <a:rPr dirty="0" err="1"/>
              <a:t>en</a:t>
            </a:r>
            <a:r>
              <a:rPr dirty="0"/>
              <a:t> las </a:t>
            </a:r>
            <a:r>
              <a:rPr dirty="0" err="1"/>
              <a:t>tripulaciones</a:t>
            </a:r>
            <a:endParaRPr dirty="0"/>
          </a:p>
          <a:p>
            <a:pPr>
              <a:defRPr sz="2400">
                <a:solidFill>
                  <a:srgbClr val="404040"/>
                </a:solidFill>
                <a:latin typeface="Arial"/>
                <a:ea typeface="Arial"/>
                <a:cs typeface="Arial"/>
                <a:sym typeface="Arial"/>
              </a:defRPr>
            </a:pPr>
            <a:endParaRPr dirty="0"/>
          </a:p>
        </p:txBody>
      </p:sp>
    </p:spTree>
    <p:extLst>
      <p:ext uri="{BB962C8B-B14F-4D97-AF65-F5344CB8AC3E}">
        <p14:creationId xmlns:p14="http://schemas.microsoft.com/office/powerpoint/2010/main" val="5757207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circle(in)">
                                      <p:cBhvr>
                                        <p:cTn id="7" dur="2000"/>
                                        <p:tgtEl>
                                          <p:spTgt spid="211"/>
                                        </p:tgtEl>
                                      </p:cBhvr>
                                    </p:animEffect>
                                  </p:childTnLst>
                                </p:cTn>
                              </p:par>
                              <p:par>
                                <p:cTn id="8" presetID="6" presetClass="entr" presetSubtype="16" fill="hold"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circle(in)">
                                      <p:cBhvr>
                                        <p:cTn id="10" dur="2000"/>
                                        <p:tgtEl>
                                          <p:spTgt spid="2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circle(in)">
                                      <p:cBhvr>
                                        <p:cTn id="13"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7162800" y="5791200"/>
            <a:ext cx="1981200" cy="10668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5" name="Shape 225"/>
          <p:cNvSpPr>
            <a:spLocks noGrp="1"/>
          </p:cNvSpPr>
          <p:nvPr>
            <p:ph type="title"/>
          </p:nvPr>
        </p:nvSpPr>
        <p:spPr>
          <a:xfrm>
            <a:off x="446313" y="152399"/>
            <a:ext cx="8229601" cy="639764"/>
          </a:xfrm>
          <a:prstGeom prst="rect">
            <a:avLst/>
          </a:prstGeom>
        </p:spPr>
        <p:txBody>
          <a:bodyPr>
            <a:normAutofit fontScale="90000"/>
          </a:bodyPr>
          <a:lstStyle>
            <a:lvl1pPr defTabSz="905255">
              <a:defRPr sz="2772"/>
            </a:lvl1pPr>
          </a:lstStyle>
          <a:p>
            <a:r>
              <a:t>PRÁCTICAS ACTUALES CLAVE –PROTECCIÓN DE LOS DELFINES</a:t>
            </a:r>
          </a:p>
        </p:txBody>
      </p:sp>
      <p:sp>
        <p:nvSpPr>
          <p:cNvPr id="226" name="Shape 226"/>
          <p:cNvSpPr/>
          <p:nvPr/>
        </p:nvSpPr>
        <p:spPr>
          <a:xfrm>
            <a:off x="183417" y="1752600"/>
            <a:ext cx="1416784"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pic>
        <p:nvPicPr>
          <p:cNvPr id="227" name="image14.pdf" descr="dolphin.eps"/>
          <p:cNvPicPr>
            <a:picLocks noChangeAspect="1"/>
          </p:cNvPicPr>
          <p:nvPr/>
        </p:nvPicPr>
        <p:blipFill>
          <a:blip r:embed="rId2">
            <a:extLst/>
          </a:blip>
          <a:stretch>
            <a:fillRect/>
          </a:stretch>
        </p:blipFill>
        <p:spPr>
          <a:xfrm rot="1019471" flipH="1">
            <a:off x="595240" y="1985734"/>
            <a:ext cx="593137" cy="905334"/>
          </a:xfrm>
          <a:prstGeom prst="rect">
            <a:avLst/>
          </a:prstGeom>
          <a:ln w="12700">
            <a:miter lim="400000"/>
          </a:ln>
        </p:spPr>
      </p:pic>
      <p:sp>
        <p:nvSpPr>
          <p:cNvPr id="228" name="Shape 228"/>
          <p:cNvSpPr/>
          <p:nvPr/>
        </p:nvSpPr>
        <p:spPr>
          <a:xfrm>
            <a:off x="1777758" y="1354991"/>
            <a:ext cx="6477001" cy="32932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gn="just">
              <a:spcAft>
                <a:spcPts val="2400"/>
              </a:spcAft>
              <a:buClr>
                <a:srgbClr val="45BB0A"/>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a:t>Adhesión</a:t>
            </a:r>
            <a:r>
              <a:rPr dirty="0"/>
              <a:t> </a:t>
            </a:r>
            <a:r>
              <a:rPr dirty="0" err="1" smtClean="0"/>
              <a:t>Acuerdo</a:t>
            </a:r>
            <a:r>
              <a:rPr dirty="0" smtClean="0"/>
              <a:t> </a:t>
            </a:r>
            <a:r>
              <a:rPr dirty="0"/>
              <a:t>del </a:t>
            </a:r>
            <a:r>
              <a:rPr dirty="0" err="1"/>
              <a:t>Programa</a:t>
            </a:r>
            <a:r>
              <a:rPr dirty="0"/>
              <a:t> </a:t>
            </a:r>
            <a:r>
              <a:rPr dirty="0" err="1"/>
              <a:t>Internacional</a:t>
            </a:r>
            <a:r>
              <a:rPr dirty="0"/>
              <a:t> para la </a:t>
            </a:r>
            <a:r>
              <a:rPr dirty="0" err="1"/>
              <a:t>Conservación</a:t>
            </a:r>
            <a:r>
              <a:rPr dirty="0"/>
              <a:t> de </a:t>
            </a:r>
            <a:r>
              <a:rPr dirty="0" err="1"/>
              <a:t>los</a:t>
            </a:r>
            <a:r>
              <a:rPr dirty="0"/>
              <a:t> </a:t>
            </a:r>
            <a:r>
              <a:rPr dirty="0" err="1" smtClean="0"/>
              <a:t>Delfines</a:t>
            </a:r>
            <a:r>
              <a:rPr lang="es-MX" dirty="0" smtClean="0"/>
              <a:t> (</a:t>
            </a:r>
            <a:r>
              <a:rPr dirty="0" smtClean="0"/>
              <a:t>199</a:t>
            </a:r>
            <a:r>
              <a:rPr lang="es-MX" dirty="0" smtClean="0"/>
              <a:t>5)</a:t>
            </a:r>
            <a:endParaRPr dirty="0"/>
          </a:p>
          <a:p>
            <a:pPr marL="342900" indent="-342900" algn="just">
              <a:spcAft>
                <a:spcPts val="2400"/>
              </a:spcAft>
              <a:buClr>
                <a:srgbClr val="45BB0A"/>
              </a:buClr>
              <a:buSzPct val="125000"/>
              <a:buFont typeface="Wingdings" panose="05000000000000000000" pitchFamily="2" charset="2"/>
              <a:buChar char=""/>
              <a:defRPr sz="2400">
                <a:solidFill>
                  <a:srgbClr val="404040"/>
                </a:solidFill>
                <a:latin typeface="Arial"/>
                <a:ea typeface="Arial"/>
                <a:cs typeface="Arial"/>
                <a:sym typeface="Arial"/>
              </a:defRPr>
            </a:pPr>
            <a:r>
              <a:rPr lang="es-MX" dirty="0" smtClean="0"/>
              <a:t>Buzos verifican captura incidental de delfines </a:t>
            </a:r>
          </a:p>
          <a:p>
            <a:pPr marL="342900" indent="-342900" algn="just">
              <a:buClr>
                <a:srgbClr val="45BB0A"/>
              </a:buClr>
              <a:buSzPct val="125000"/>
              <a:buFont typeface="Wingdings" panose="05000000000000000000" pitchFamily="2" charset="2"/>
              <a:buChar char=""/>
              <a:defRPr sz="2400">
                <a:solidFill>
                  <a:srgbClr val="404040"/>
                </a:solidFill>
                <a:latin typeface="Arial"/>
                <a:ea typeface="Arial"/>
                <a:cs typeface="Arial"/>
                <a:sym typeface="Arial"/>
              </a:defRPr>
            </a:pPr>
            <a:r>
              <a:rPr dirty="0" err="1" smtClean="0"/>
              <a:t>Verificación</a:t>
            </a:r>
            <a:r>
              <a:rPr dirty="0" smtClean="0"/>
              <a:t> </a:t>
            </a:r>
            <a:r>
              <a:rPr dirty="0"/>
              <a:t>y </a:t>
            </a:r>
            <a:r>
              <a:rPr dirty="0" err="1"/>
              <a:t>cumplimiento</a:t>
            </a:r>
            <a:r>
              <a:rPr dirty="0"/>
              <a:t> 100%  </a:t>
            </a:r>
            <a:r>
              <a:rPr dirty="0" err="1"/>
              <a:t>independiente</a:t>
            </a:r>
            <a:endParaRPr dirty="0"/>
          </a:p>
        </p:txBody>
      </p:sp>
      <p:grpSp>
        <p:nvGrpSpPr>
          <p:cNvPr id="231" name="Group 231"/>
          <p:cNvGrpSpPr/>
          <p:nvPr/>
        </p:nvGrpSpPr>
        <p:grpSpPr>
          <a:xfrm>
            <a:off x="1171871" y="4963181"/>
            <a:ext cx="7688776" cy="1904796"/>
            <a:chOff x="-133225" y="-314814"/>
            <a:chExt cx="7688774" cy="1904794"/>
          </a:xfrm>
        </p:grpSpPr>
        <p:sp>
          <p:nvSpPr>
            <p:cNvPr id="229" name="Shape 229"/>
            <p:cNvSpPr/>
            <p:nvPr/>
          </p:nvSpPr>
          <p:spPr>
            <a:xfrm>
              <a:off x="0" y="86657"/>
              <a:ext cx="7555550" cy="1416666"/>
            </a:xfrm>
            <a:prstGeom prst="roundRect">
              <a:avLst>
                <a:gd name="adj" fmla="val 16667"/>
              </a:avLst>
            </a:prstGeom>
            <a:solidFill>
              <a:srgbClr val="E8E8E8"/>
            </a:solidFill>
            <a:ln w="12700" cap="flat">
              <a:noFill/>
              <a:miter lim="400000"/>
            </a:ln>
            <a:effectLst/>
          </p:spPr>
          <p:txBody>
            <a:bodyPr wrap="square" lIns="45719" tIns="45719" rIns="45719" bIns="45719" numCol="1" anchor="ctr">
              <a:noAutofit/>
            </a:bodyPr>
            <a:lstStyle/>
            <a:p>
              <a:pPr algn="ctr">
                <a:defRPr>
                  <a:solidFill>
                    <a:srgbClr val="106D72"/>
                  </a:solidFill>
                  <a:latin typeface="Arial"/>
                  <a:ea typeface="Arial"/>
                  <a:cs typeface="Arial"/>
                  <a:sym typeface="Arial"/>
                </a:defRPr>
              </a:pPr>
              <a:endParaRPr/>
            </a:p>
          </p:txBody>
        </p:sp>
        <p:sp>
          <p:nvSpPr>
            <p:cNvPr id="230" name="Shape 230"/>
            <p:cNvSpPr/>
            <p:nvPr/>
          </p:nvSpPr>
          <p:spPr>
            <a:xfrm>
              <a:off x="-133226" y="-314815"/>
              <a:ext cx="7211038" cy="19047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defRPr sz="2000">
                  <a:solidFill>
                    <a:srgbClr val="106D72"/>
                  </a:solidFill>
                </a:defRPr>
              </a:pPr>
              <a:endParaRPr dirty="0"/>
            </a:p>
            <a:p>
              <a:pPr algn="ctr">
                <a:defRPr sz="2100">
                  <a:solidFill>
                    <a:srgbClr val="106D72"/>
                  </a:solidFill>
                  <a:latin typeface="Arial"/>
                  <a:ea typeface="Arial"/>
                  <a:cs typeface="Arial"/>
                  <a:sym typeface="Arial"/>
                </a:defRPr>
              </a:pPr>
              <a:r>
                <a:rPr sz="2000" dirty="0"/>
                <a:t> </a:t>
              </a:r>
              <a:r>
                <a:rPr dirty="0"/>
                <a:t>Como </a:t>
              </a:r>
              <a:r>
                <a:rPr dirty="0" err="1"/>
                <a:t>resultado</a:t>
              </a:r>
              <a:r>
                <a:rPr dirty="0"/>
                <a:t> de </a:t>
              </a:r>
              <a:r>
                <a:rPr dirty="0" err="1"/>
                <a:t>los</a:t>
              </a:r>
              <a:r>
                <a:rPr dirty="0"/>
                <a:t> </a:t>
              </a:r>
              <a:r>
                <a:rPr dirty="0" err="1"/>
                <a:t>esfuerzos</a:t>
              </a:r>
              <a:r>
                <a:rPr dirty="0"/>
                <a:t> de la APICD, la </a:t>
              </a:r>
              <a:r>
                <a:rPr dirty="0" err="1"/>
                <a:t>mortalidad</a:t>
              </a:r>
              <a:r>
                <a:rPr dirty="0"/>
                <a:t> </a:t>
              </a:r>
              <a:r>
                <a:rPr dirty="0" err="1"/>
                <a:t>estimada</a:t>
              </a:r>
              <a:r>
                <a:rPr dirty="0"/>
                <a:t> de </a:t>
              </a:r>
              <a:r>
                <a:rPr dirty="0" err="1"/>
                <a:t>los</a:t>
              </a:r>
              <a:r>
                <a:rPr dirty="0"/>
                <a:t> </a:t>
              </a:r>
              <a:r>
                <a:rPr dirty="0" err="1"/>
                <a:t>delfines</a:t>
              </a:r>
              <a:r>
                <a:rPr dirty="0"/>
                <a:t> </a:t>
              </a:r>
              <a:r>
                <a:rPr dirty="0" err="1"/>
                <a:t>en</a:t>
              </a:r>
              <a:r>
                <a:rPr dirty="0"/>
                <a:t> el OPO </a:t>
              </a:r>
              <a:r>
                <a:rPr dirty="0" err="1"/>
                <a:t>disminuyó</a:t>
              </a:r>
              <a:r>
                <a:rPr dirty="0"/>
                <a:t> </a:t>
              </a:r>
              <a:r>
                <a:rPr dirty="0" err="1"/>
                <a:t>en</a:t>
              </a:r>
              <a:r>
                <a:rPr dirty="0"/>
                <a:t> un 99% para 1997, </a:t>
              </a:r>
            </a:p>
            <a:p>
              <a:pPr algn="ctr">
                <a:defRPr sz="2100">
                  <a:solidFill>
                    <a:srgbClr val="106D72"/>
                  </a:solidFill>
                  <a:latin typeface="Arial"/>
                  <a:ea typeface="Arial"/>
                  <a:cs typeface="Arial"/>
                  <a:sym typeface="Arial"/>
                </a:defRPr>
              </a:pPr>
              <a:r>
                <a:rPr dirty="0" err="1"/>
                <a:t>haciéndolo</a:t>
              </a:r>
              <a:r>
                <a:rPr dirty="0"/>
                <a:t> el </a:t>
              </a:r>
              <a:r>
                <a:rPr dirty="0" err="1"/>
                <a:t>océano</a:t>
              </a:r>
              <a:r>
                <a:rPr dirty="0"/>
                <a:t> </a:t>
              </a:r>
              <a:r>
                <a:rPr dirty="0" err="1"/>
                <a:t>más</a:t>
              </a:r>
              <a:r>
                <a:rPr dirty="0"/>
                <a:t> </a:t>
              </a:r>
              <a:r>
                <a:rPr dirty="0" err="1"/>
                <a:t>seguro</a:t>
              </a:r>
              <a:r>
                <a:rPr dirty="0"/>
                <a:t> para </a:t>
              </a:r>
              <a:r>
                <a:rPr dirty="0" err="1"/>
                <a:t>delfines</a:t>
              </a:r>
              <a:r>
                <a:rPr dirty="0"/>
                <a:t>.</a:t>
              </a:r>
              <a:endParaRPr sz="2400" dirty="0"/>
            </a:p>
          </p:txBody>
        </p:sp>
      </p:grpSp>
    </p:spTree>
    <p:extLst>
      <p:ext uri="{BB962C8B-B14F-4D97-AF65-F5344CB8AC3E}">
        <p14:creationId xmlns:p14="http://schemas.microsoft.com/office/powerpoint/2010/main" val="3489128066"/>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circle(in)">
                                      <p:cBhvr>
                                        <p:cTn id="7" dur="2000"/>
                                        <p:tgtEl>
                                          <p:spTgt spid="2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circle(in)">
                                      <p:cBhvr>
                                        <p:cTn id="10" dur="2000"/>
                                        <p:tgtEl>
                                          <p:spTgt spid="22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6"/>
                                        </p:tgtEl>
                                        <p:attrNameLst>
                                          <p:attrName>style.visibility</p:attrName>
                                        </p:attrNameLst>
                                      </p:cBhvr>
                                      <p:to>
                                        <p:strVal val="visible"/>
                                      </p:to>
                                    </p:set>
                                    <p:animEffect transition="in" filter="circle(in)">
                                      <p:cBhvr>
                                        <p:cTn id="13" dur="2000"/>
                                        <p:tgtEl>
                                          <p:spTgt spid="226"/>
                                        </p:tgtEl>
                                      </p:cBhvr>
                                    </p:animEffect>
                                  </p:childTnLst>
                                </p:cTn>
                              </p:par>
                              <p:par>
                                <p:cTn id="14" presetID="6" presetClass="entr" presetSubtype="16" fill="hold" nodeType="withEffect">
                                  <p:stCondLst>
                                    <p:cond delay="0"/>
                                  </p:stCondLst>
                                  <p:childTnLst>
                                    <p:set>
                                      <p:cBhvr>
                                        <p:cTn id="15" dur="1" fill="hold">
                                          <p:stCondLst>
                                            <p:cond delay="0"/>
                                          </p:stCondLst>
                                        </p:cTn>
                                        <p:tgtEl>
                                          <p:spTgt spid="227"/>
                                        </p:tgtEl>
                                        <p:attrNameLst>
                                          <p:attrName>style.visibility</p:attrName>
                                        </p:attrNameLst>
                                      </p:cBhvr>
                                      <p:to>
                                        <p:strVal val="visible"/>
                                      </p:to>
                                    </p:set>
                                    <p:animEffect transition="in" filter="circle(in)">
                                      <p:cBhvr>
                                        <p:cTn id="16" dur="2000"/>
                                        <p:tgtEl>
                                          <p:spTgt spid="22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circle(in)">
                                      <p:cBhvr>
                                        <p:cTn id="19" dur="2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animBg="1"/>
      <p:bldP spid="2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0" y="5791200"/>
            <a:ext cx="9144000" cy="10668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6" name="Shape 216"/>
          <p:cNvSpPr>
            <a:spLocks noGrp="1"/>
          </p:cNvSpPr>
          <p:nvPr>
            <p:ph type="title"/>
          </p:nvPr>
        </p:nvSpPr>
        <p:spPr>
          <a:xfrm>
            <a:off x="457200" y="152399"/>
            <a:ext cx="8229600" cy="639764"/>
          </a:xfrm>
          <a:prstGeom prst="rect">
            <a:avLst/>
          </a:prstGeom>
        </p:spPr>
        <p:txBody>
          <a:bodyPr/>
          <a:lstStyle/>
          <a:p>
            <a:r>
              <a:rPr lang="en-US" dirty="0" smtClean="0"/>
              <a:t>HOY EN </a:t>
            </a:r>
            <a:r>
              <a:rPr lang="en-US" dirty="0" smtClean="0"/>
              <a:t>DÍA</a:t>
            </a:r>
            <a:r>
              <a:rPr lang="en-US" dirty="0" smtClean="0"/>
              <a:t>: CASO DE </a:t>
            </a:r>
            <a:r>
              <a:rPr lang="en-US" dirty="0" smtClean="0"/>
              <a:t>ÉXITO</a:t>
            </a:r>
            <a:endParaRPr dirty="0"/>
          </a:p>
        </p:txBody>
      </p:sp>
      <p:sp>
        <p:nvSpPr>
          <p:cNvPr id="217" name="Shape 217"/>
          <p:cNvSpPr/>
          <p:nvPr/>
        </p:nvSpPr>
        <p:spPr>
          <a:xfrm>
            <a:off x="457200" y="914400"/>
            <a:ext cx="8229600" cy="0"/>
          </a:xfrm>
          <a:prstGeom prst="line">
            <a:avLst/>
          </a:prstGeom>
          <a:ln w="25400">
            <a:solidFill>
              <a:srgbClr val="D9D9D9"/>
            </a:solidFill>
          </a:ln>
        </p:spPr>
        <p:txBody>
          <a:bodyPr lIns="45719" rIns="45719"/>
          <a:lstStyle/>
          <a:p>
            <a:endParaRPr/>
          </a:p>
        </p:txBody>
      </p:sp>
      <p:grpSp>
        <p:nvGrpSpPr>
          <p:cNvPr id="222" name="Group 222"/>
          <p:cNvGrpSpPr/>
          <p:nvPr/>
        </p:nvGrpSpPr>
        <p:grpSpPr>
          <a:xfrm>
            <a:off x="533400" y="1676400"/>
            <a:ext cx="7177618" cy="4477689"/>
            <a:chOff x="0" y="0"/>
            <a:chExt cx="7177616" cy="4477688"/>
          </a:xfrm>
        </p:grpSpPr>
        <p:grpSp>
          <p:nvGrpSpPr>
            <p:cNvPr id="220" name="Group 220"/>
            <p:cNvGrpSpPr/>
            <p:nvPr/>
          </p:nvGrpSpPr>
          <p:grpSpPr>
            <a:xfrm>
              <a:off x="152866" y="0"/>
              <a:ext cx="7024752" cy="4209563"/>
              <a:chOff x="0" y="0"/>
              <a:chExt cx="7024750" cy="4209562"/>
            </a:xfrm>
          </p:grpSpPr>
          <p:pic>
            <p:nvPicPr>
              <p:cNvPr id="218" name="image23.png" descr="C:\Users\NG\Desktop\Total-2013.png"/>
              <p:cNvPicPr>
                <a:picLocks noChangeAspect="1"/>
              </p:cNvPicPr>
              <p:nvPr/>
            </p:nvPicPr>
            <p:blipFill>
              <a:blip r:embed="rId3">
                <a:extLst/>
              </a:blip>
              <a:stretch>
                <a:fillRect/>
              </a:stretch>
            </p:blipFill>
            <p:spPr>
              <a:xfrm>
                <a:off x="0" y="0"/>
                <a:ext cx="7024751" cy="4209563"/>
              </a:xfrm>
              <a:prstGeom prst="rect">
                <a:avLst/>
              </a:prstGeom>
              <a:ln w="12700" cap="flat">
                <a:noFill/>
                <a:miter lim="400000"/>
              </a:ln>
              <a:effectLst/>
            </p:spPr>
          </p:pic>
          <p:sp>
            <p:nvSpPr>
              <p:cNvPr id="219" name="Shape 219"/>
              <p:cNvSpPr/>
              <p:nvPr/>
            </p:nvSpPr>
            <p:spPr>
              <a:xfrm>
                <a:off x="4477671" y="152399"/>
                <a:ext cx="2514601" cy="277000"/>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200" i="1">
                    <a:latin typeface="Corbel"/>
                    <a:ea typeface="Corbel"/>
                    <a:cs typeface="Corbel"/>
                    <a:sym typeface="Corbel"/>
                  </a:defRPr>
                </a:pPr>
                <a:endParaRPr/>
              </a:p>
            </p:txBody>
          </p:sp>
        </p:grpSp>
        <p:sp>
          <p:nvSpPr>
            <p:cNvPr id="221" name="Shape 221"/>
            <p:cNvSpPr/>
            <p:nvPr/>
          </p:nvSpPr>
          <p:spPr>
            <a:xfrm rot="16200000">
              <a:off x="-1819512" y="2200512"/>
              <a:ext cx="4096689" cy="457665"/>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200" i="1">
                  <a:latin typeface="Corbel"/>
                  <a:ea typeface="Corbel"/>
                  <a:cs typeface="Corbel"/>
                  <a:sym typeface="Corbel"/>
                </a:defRPr>
              </a:pPr>
              <a:endParaRPr/>
            </a:p>
          </p:txBody>
        </p:sp>
      </p:grpSp>
      <p:sp>
        <p:nvSpPr>
          <p:cNvPr id="11" name="Title 1"/>
          <p:cNvSpPr txBox="1">
            <a:spLocks/>
          </p:cNvSpPr>
          <p:nvPr/>
        </p:nvSpPr>
        <p:spPr>
          <a:xfrm>
            <a:off x="7098792" y="5529250"/>
            <a:ext cx="1752600" cy="8382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rgbClr val="106D72"/>
                </a:solidFill>
                <a:latin typeface="Impact" panose="020B0806030902050204" pitchFamily="34" charset="0"/>
                <a:ea typeface="+mj-ea"/>
                <a:cs typeface="Arial Black"/>
              </a:defRPr>
            </a:lvl1pPr>
          </a:lstStyle>
          <a:p>
            <a:pPr algn="ctr"/>
            <a:r>
              <a:rPr lang="en-US" sz="1400" dirty="0" smtClean="0">
                <a:solidFill>
                  <a:schemeClr val="tx1"/>
                </a:solidFill>
                <a:latin typeface="Arial" panose="020B0604020202020204" pitchFamily="34" charset="0"/>
                <a:cs typeface="Arial" panose="020B0604020202020204" pitchFamily="34" charset="0"/>
              </a:rPr>
              <a:t>2014 </a:t>
            </a:r>
          </a:p>
          <a:p>
            <a:pPr algn="ctr"/>
            <a:r>
              <a:rPr lang="en-US" sz="1400" dirty="0" smtClean="0">
                <a:solidFill>
                  <a:schemeClr val="tx1"/>
                </a:solidFill>
                <a:latin typeface="Arial" panose="020B0604020202020204" pitchFamily="34" charset="0"/>
                <a:cs typeface="Arial" panose="020B0604020202020204" pitchFamily="34" charset="0"/>
              </a:rPr>
              <a:t>95.4% de </a:t>
            </a:r>
            <a:r>
              <a:rPr lang="en-US" sz="1400" dirty="0" err="1" smtClean="0">
                <a:solidFill>
                  <a:schemeClr val="tx1"/>
                </a:solidFill>
                <a:latin typeface="Arial" panose="020B0604020202020204" pitchFamily="34" charset="0"/>
                <a:cs typeface="Arial" panose="020B0604020202020204" pitchFamily="34" charset="0"/>
              </a:rPr>
              <a:t>los</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viajes</a:t>
            </a:r>
            <a:r>
              <a:rPr lang="en-US" sz="1400" dirty="0" smtClean="0">
                <a:solidFill>
                  <a:schemeClr val="tx1"/>
                </a:solidFill>
                <a:latin typeface="Arial" panose="020B0604020202020204" pitchFamily="34" charset="0"/>
                <a:cs typeface="Arial" panose="020B0604020202020204" pitchFamily="34" charset="0"/>
              </a:rPr>
              <a:t> con cero </a:t>
            </a:r>
            <a:r>
              <a:rPr lang="en-US" sz="1400" dirty="0" err="1" smtClean="0">
                <a:solidFill>
                  <a:schemeClr val="tx1"/>
                </a:solidFill>
                <a:latin typeface="Arial" panose="020B0604020202020204" pitchFamily="34" charset="0"/>
                <a:cs typeface="Arial" panose="020B0604020202020204" pitchFamily="34" charset="0"/>
              </a:rPr>
              <a:t>mortalidad</a:t>
            </a:r>
            <a:endParaRPr lang="en-US" sz="1400" dirty="0" smtClean="0">
              <a:solidFill>
                <a:schemeClr val="tx1"/>
              </a:solidFill>
              <a:latin typeface="Arial" panose="020B0604020202020204" pitchFamily="34" charset="0"/>
              <a:cs typeface="Arial" panose="020B0604020202020204" pitchFamily="34" charset="0"/>
            </a:endParaRPr>
          </a:p>
          <a:p>
            <a:pPr algn="ctr"/>
            <a:r>
              <a:rPr lang="en-US" sz="1400" dirty="0" err="1" smtClean="0">
                <a:solidFill>
                  <a:schemeClr val="tx1"/>
                </a:solidFill>
                <a:latin typeface="Arial" panose="020B0604020202020204" pitchFamily="34" charset="0"/>
                <a:cs typeface="Arial" panose="020B0604020202020204" pitchFamily="34" charset="0"/>
              </a:rPr>
              <a:t>Mortalidad</a:t>
            </a:r>
            <a:r>
              <a:rPr lang="en-US" sz="1400" dirty="0" smtClean="0">
                <a:solidFill>
                  <a:schemeClr val="tx1"/>
                </a:solidFill>
                <a:latin typeface="Arial" panose="020B0604020202020204" pitchFamily="34" charset="0"/>
                <a:cs typeface="Arial" panose="020B0604020202020204" pitchFamily="34" charset="0"/>
              </a:rPr>
              <a:t> &lt; 1000</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881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circle(in)">
                                      <p:cBhvr>
                                        <p:cTn id="7" dur="2000"/>
                                        <p:tgtEl>
                                          <p:spTgt spid="217"/>
                                        </p:tgtEl>
                                      </p:cBhvr>
                                    </p:animEffect>
                                  </p:childTnLst>
                                </p:cTn>
                              </p:par>
                              <p:par>
                                <p:cTn id="8" presetID="6" presetClass="entr" presetSubtype="16"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circle(in)">
                                      <p:cBhvr>
                                        <p:cTn id="10" dur="2000"/>
                                        <p:tgtEl>
                                          <p:spTgt spid="2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15"/>
                                        </p:tgtEl>
                                        <p:attrNameLst>
                                          <p:attrName>style.visibility</p:attrName>
                                        </p:attrNameLst>
                                      </p:cBhvr>
                                      <p:to>
                                        <p:strVal val="visible"/>
                                      </p:to>
                                    </p:set>
                                    <p:animEffect transition="in" filter="circle(in)">
                                      <p:cBhvr>
                                        <p:cTn id="16" dur="2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RETOS</a:t>
            </a:r>
            <a:endParaRPr lang="en-US" sz="3600" dirty="0"/>
          </a:p>
        </p:txBody>
      </p:sp>
      <p:cxnSp>
        <p:nvCxnSpPr>
          <p:cNvPr id="4" name="Straight Connector 3"/>
          <p:cNvCxnSpPr/>
          <p:nvPr/>
        </p:nvCxnSpPr>
        <p:spPr>
          <a:xfrm>
            <a:off x="457200" y="914400"/>
            <a:ext cx="82296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1088928" y="2682876"/>
            <a:ext cx="6735288"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rgbClr val="106D72"/>
                </a:solidFill>
                <a:latin typeface="Impact" panose="020B0806030902050204" pitchFamily="34" charset="0"/>
                <a:ea typeface="+mj-ea"/>
                <a:cs typeface="Arial Black"/>
              </a:defRPr>
            </a:lvl1pPr>
          </a:lstStyle>
          <a:p>
            <a:pPr marL="450850" indent="-450850">
              <a:buClr>
                <a:srgbClr val="45BB0A"/>
              </a:buClr>
              <a:buSzPct val="125000"/>
              <a:buFont typeface="Wingdings" panose="05000000000000000000" pitchFamily="2" charset="2"/>
              <a:buChar char=""/>
              <a:defRPr sz="2400">
                <a:solidFill>
                  <a:srgbClr val="404040"/>
                </a:solidFill>
                <a:latin typeface="Arial"/>
                <a:ea typeface="Arial"/>
                <a:cs typeface="Arial"/>
                <a:sym typeface="Arial"/>
              </a:defRPr>
            </a:pPr>
            <a:r>
              <a:rPr lang="es-MX" sz="3200" dirty="0" smtClean="0">
                <a:solidFill>
                  <a:srgbClr val="404040"/>
                </a:solidFill>
                <a:latin typeface="Arial"/>
                <a:cs typeface="Arial"/>
              </a:rPr>
              <a:t>Litigación </a:t>
            </a:r>
            <a:r>
              <a:rPr lang="es-MX" sz="3200" dirty="0" smtClean="0">
                <a:solidFill>
                  <a:srgbClr val="404040"/>
                </a:solidFill>
                <a:latin typeface="Arial"/>
                <a:cs typeface="Arial"/>
              </a:rPr>
              <a:t>comercial internacional basada </a:t>
            </a:r>
            <a:r>
              <a:rPr lang="es-MX" sz="3200" dirty="0" smtClean="0">
                <a:solidFill>
                  <a:srgbClr val="404040"/>
                </a:solidFill>
                <a:latin typeface="Arial"/>
                <a:cs typeface="Arial"/>
              </a:rPr>
              <a:t>en </a:t>
            </a:r>
            <a:r>
              <a:rPr lang="es-MX" sz="3200" dirty="0" smtClean="0">
                <a:solidFill>
                  <a:srgbClr val="404040"/>
                </a:solidFill>
                <a:latin typeface="Arial"/>
                <a:cs typeface="Arial"/>
              </a:rPr>
              <a:t>prácticas históricas.</a:t>
            </a:r>
            <a:endParaRPr lang="es-MX" sz="3200" dirty="0" smtClean="0"/>
          </a:p>
          <a:p>
            <a:pPr>
              <a:defRPr sz="2400">
                <a:solidFill>
                  <a:srgbClr val="404040"/>
                </a:solidFill>
                <a:latin typeface="Arial"/>
                <a:ea typeface="Arial"/>
                <a:cs typeface="Arial"/>
                <a:sym typeface="Arial"/>
              </a:defRPr>
            </a:pPr>
            <a:endParaRPr lang="es-MX" dirty="0"/>
          </a:p>
          <a:p>
            <a:pPr hangingPunct="0">
              <a:spcBef>
                <a:spcPts val="0"/>
              </a:spcBef>
              <a:defRPr sz="2400">
                <a:solidFill>
                  <a:srgbClr val="404040"/>
                </a:solidFill>
                <a:latin typeface="Arial"/>
                <a:ea typeface="Arial"/>
                <a:cs typeface="Arial"/>
                <a:sym typeface="Arial"/>
              </a:defRPr>
            </a:pPr>
            <a:endParaRPr lang="en-US" sz="2400" dirty="0">
              <a:solidFill>
                <a:srgbClr val="404040"/>
              </a:solidFill>
              <a:latin typeface="Arial"/>
              <a:ea typeface="Arial"/>
              <a:cs typeface="Arial"/>
            </a:endParaRPr>
          </a:p>
        </p:txBody>
      </p:sp>
    </p:spTree>
    <p:extLst>
      <p:ext uri="{BB962C8B-B14F-4D97-AF65-F5344CB8AC3E}">
        <p14:creationId xmlns:p14="http://schemas.microsoft.com/office/powerpoint/2010/main" val="4005264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image30.png"/>
          <p:cNvPicPr>
            <a:picLocks noChangeAspect="1"/>
          </p:cNvPicPr>
          <p:nvPr/>
        </p:nvPicPr>
        <p:blipFill>
          <a:blip r:embed="rId2">
            <a:extLst/>
          </a:blip>
          <a:stretch>
            <a:fillRect/>
          </a:stretch>
        </p:blipFill>
        <p:spPr>
          <a:xfrm>
            <a:off x="-457200" y="0"/>
            <a:ext cx="9770302" cy="6858000"/>
          </a:xfrm>
          <a:prstGeom prst="rect">
            <a:avLst/>
          </a:prstGeom>
          <a:ln w="12700">
            <a:miter lim="400000"/>
          </a:ln>
        </p:spPr>
      </p:pic>
      <p:sp>
        <p:nvSpPr>
          <p:cNvPr id="348" name="Shape 348"/>
          <p:cNvSpPr/>
          <p:nvPr/>
        </p:nvSpPr>
        <p:spPr>
          <a:xfrm>
            <a:off x="-457201" y="59381"/>
            <a:ext cx="9770303" cy="6858001"/>
          </a:xfrm>
          <a:prstGeom prst="rect">
            <a:avLst/>
          </a:prstGeom>
          <a:solidFill>
            <a:srgbClr val="FFFFFF">
              <a:alpha val="73000"/>
            </a:srgbClr>
          </a:solidFill>
          <a:ln w="25400">
            <a:solidFill>
              <a:srgbClr val="3A5E8A"/>
            </a:solidFill>
          </a:ln>
        </p:spPr>
        <p:txBody>
          <a:bodyPr lIns="45719" rIns="45719" anchor="ctr"/>
          <a:lstStyle/>
          <a:p>
            <a:pPr algn="ctr">
              <a:defRPr>
                <a:solidFill>
                  <a:srgbClr val="FFFFFF"/>
                </a:solidFill>
              </a:defRPr>
            </a:pPr>
            <a:endParaRPr/>
          </a:p>
        </p:txBody>
      </p:sp>
      <p:sp>
        <p:nvSpPr>
          <p:cNvPr id="349" name="Shape 349"/>
          <p:cNvSpPr/>
          <p:nvPr/>
        </p:nvSpPr>
        <p:spPr>
          <a:xfrm>
            <a:off x="990600" y="2438400"/>
            <a:ext cx="6858000" cy="45974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atin typeface="Impact"/>
                <a:ea typeface="Impact"/>
                <a:cs typeface="Impact"/>
                <a:sym typeface="Impact"/>
              </a:defRPr>
            </a:lvl1pPr>
          </a:lstStyle>
          <a:p>
            <a:r>
              <a:t>www.pacifictunaalliance.org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withEffect">
                                  <p:stCondLst>
                                    <p:cond delay="0"/>
                                  </p:stCondLst>
                                  <p:iterate>
                                    <p:tmAbs val="0"/>
                                  </p:iterate>
                                  <p:childTnLst>
                                    <p:set>
                                      <p:cBhvr>
                                        <p:cTn id="6" fill="hold"/>
                                        <p:tgtEl>
                                          <p:spTgt spid="349"/>
                                        </p:tgtEl>
                                        <p:attrNameLst>
                                          <p:attrName>style.visibility</p:attrName>
                                        </p:attrNameLst>
                                      </p:cBhvr>
                                      <p:to>
                                        <p:strVal val="visible"/>
                                      </p:to>
                                    </p:set>
                                    <p:animEffect transition="in" filter="dissolve">
                                      <p:cBhvr>
                                        <p:cTn id="7" dur="500"/>
                                        <p:tgtEl>
                                          <p:spTgt spid="34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8"/>
                                        </p:tgtEl>
                                        <p:attrNameLst>
                                          <p:attrName>style.visibility</p:attrName>
                                        </p:attrNameLst>
                                      </p:cBhvr>
                                      <p:to>
                                        <p:strVal val="visible"/>
                                      </p:to>
                                    </p:set>
                                    <p:animEffect transition="in" filter="circle(in)">
                                      <p:cBhvr>
                                        <p:cTn id="10"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body" idx="1"/>
          </p:nvPr>
        </p:nvSpPr>
        <p:spPr>
          <a:xfrm>
            <a:off x="457200" y="2743200"/>
            <a:ext cx="8229600" cy="4800600"/>
          </a:xfrm>
          <a:prstGeom prst="rect">
            <a:avLst/>
          </a:prstGeom>
        </p:spPr>
        <p:txBody>
          <a:bodyPr/>
          <a:lstStyle/>
          <a:p>
            <a:pPr>
              <a:defRPr sz="3200">
                <a:solidFill>
                  <a:srgbClr val="106D72"/>
                </a:solidFill>
                <a:latin typeface="Impact"/>
                <a:ea typeface="Impact"/>
                <a:cs typeface="Impact"/>
                <a:sym typeface="Impact"/>
              </a:defRPr>
            </a:pPr>
            <a:endParaRPr dirty="0"/>
          </a:p>
          <a:p>
            <a:pPr>
              <a:defRPr sz="3200">
                <a:solidFill>
                  <a:srgbClr val="106D72"/>
                </a:solidFill>
                <a:latin typeface="Impact"/>
                <a:ea typeface="Impact"/>
                <a:cs typeface="Impact"/>
                <a:sym typeface="Impact"/>
              </a:defRPr>
            </a:pPr>
            <a:endParaRPr dirty="0"/>
          </a:p>
          <a:p>
            <a:pPr>
              <a:defRPr sz="3200">
                <a:solidFill>
                  <a:srgbClr val="106D72"/>
                </a:solidFill>
                <a:latin typeface="Impact"/>
                <a:ea typeface="Impact"/>
                <a:cs typeface="Impact"/>
                <a:sym typeface="Impact"/>
              </a:defRPr>
            </a:pPr>
            <a:endParaRPr dirty="0"/>
          </a:p>
          <a:p>
            <a:pPr>
              <a:spcBef>
                <a:spcPts val="500"/>
              </a:spcBef>
              <a:defRPr sz="2400">
                <a:solidFill>
                  <a:srgbClr val="106D72"/>
                </a:solidFill>
                <a:latin typeface="Impact"/>
                <a:ea typeface="Impact"/>
                <a:cs typeface="Impact"/>
                <a:sym typeface="Impact"/>
              </a:defRPr>
            </a:pPr>
            <a:r>
              <a:rPr dirty="0"/>
              <a:t>DIRECTORA </a:t>
            </a:r>
            <a:r>
              <a:rPr dirty="0" smtClean="0"/>
              <a:t>E</a:t>
            </a:r>
            <a:r>
              <a:rPr lang="es-MX" dirty="0" smtClean="0"/>
              <a:t>J</a:t>
            </a:r>
            <a:r>
              <a:rPr dirty="0" smtClean="0"/>
              <a:t>ECUTIVA </a:t>
            </a:r>
            <a:endParaRPr dirty="0"/>
          </a:p>
          <a:p>
            <a:pPr>
              <a:spcBef>
                <a:spcPts val="500"/>
              </a:spcBef>
              <a:defRPr sz="2400">
                <a:solidFill>
                  <a:srgbClr val="45BB0A"/>
                </a:solidFill>
                <a:latin typeface="Impact"/>
                <a:ea typeface="Impact"/>
                <a:cs typeface="Impact"/>
                <a:sym typeface="Impact"/>
              </a:defRPr>
            </a:pPr>
            <a:r>
              <a:rPr dirty="0"/>
              <a:t>MARIANA RAMOS</a:t>
            </a:r>
          </a:p>
          <a:p>
            <a:pPr>
              <a:spcBef>
                <a:spcPts val="500"/>
              </a:spcBef>
              <a:defRPr sz="2400">
                <a:solidFill>
                  <a:srgbClr val="106D72"/>
                </a:solidFill>
                <a:latin typeface="Impact"/>
                <a:ea typeface="Impact"/>
                <a:cs typeface="Impact"/>
                <a:sym typeface="Impact"/>
              </a:defRPr>
            </a:pPr>
            <a:r>
              <a:rPr dirty="0"/>
              <a:t>mariana</a:t>
            </a:r>
            <a:r>
              <a:rPr dirty="0">
                <a:solidFill>
                  <a:srgbClr val="45BB0A"/>
                </a:solidFill>
              </a:rPr>
              <a:t>@</a:t>
            </a:r>
            <a:r>
              <a:rPr dirty="0"/>
              <a:t>pacifictunaalliance.org</a:t>
            </a:r>
          </a:p>
        </p:txBody>
      </p:sp>
      <p:sp>
        <p:nvSpPr>
          <p:cNvPr id="352" name="Shape 352"/>
          <p:cNvSpPr/>
          <p:nvPr/>
        </p:nvSpPr>
        <p:spPr>
          <a:xfrm>
            <a:off x="5791200" y="380999"/>
            <a:ext cx="910888" cy="2631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300" b="1">
                <a:solidFill>
                  <a:srgbClr val="45BB0A"/>
                </a:solidFill>
              </a:defRPr>
            </a:lvl1pPr>
          </a:lstStyle>
          <a:p>
            <a:r>
              <a:t>!</a:t>
            </a:r>
          </a:p>
        </p:txBody>
      </p:sp>
      <p:sp>
        <p:nvSpPr>
          <p:cNvPr id="353" name="Shape 353"/>
          <p:cNvSpPr/>
          <p:nvPr/>
        </p:nvSpPr>
        <p:spPr>
          <a:xfrm rot="10800000">
            <a:off x="2137112" y="1189959"/>
            <a:ext cx="910888" cy="2631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300" b="1">
                <a:solidFill>
                  <a:srgbClr val="45BB0A"/>
                </a:solidFill>
              </a:defRPr>
            </a:lvl1pPr>
          </a:lstStyle>
          <a:p>
            <a:r>
              <a:rPr dirty="0"/>
              <a:t>!</a:t>
            </a:r>
          </a:p>
        </p:txBody>
      </p:sp>
      <p:sp>
        <p:nvSpPr>
          <p:cNvPr id="354" name="Shape 354"/>
          <p:cNvSpPr/>
          <p:nvPr/>
        </p:nvSpPr>
        <p:spPr>
          <a:xfrm>
            <a:off x="2743200" y="1382999"/>
            <a:ext cx="3587149"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0">
                <a:solidFill>
                  <a:srgbClr val="106D72"/>
                </a:solidFill>
                <a:latin typeface="Impact"/>
                <a:ea typeface="Impact"/>
                <a:cs typeface="Impact"/>
                <a:sym typeface="Impact"/>
              </a:defRPr>
            </a:lvl1pPr>
          </a:lstStyle>
          <a:p>
            <a:r>
              <a:rPr dirty="0"/>
              <a:t>gracias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circle(in)">
                                      <p:cBhvr>
                                        <p:cTn id="7" dur="2000"/>
                                        <p:tgtEl>
                                          <p:spTgt spid="35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4"/>
                                        </p:tgtEl>
                                        <p:attrNameLst>
                                          <p:attrName>style.visibility</p:attrName>
                                        </p:attrNameLst>
                                      </p:cBhvr>
                                      <p:to>
                                        <p:strVal val="visible"/>
                                      </p:to>
                                    </p:set>
                                    <p:animEffect transition="in" filter="circle(in)">
                                      <p:cBhvr>
                                        <p:cTn id="10" dur="2000"/>
                                        <p:tgtEl>
                                          <p:spTgt spid="35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2"/>
                                        </p:tgtEl>
                                        <p:attrNameLst>
                                          <p:attrName>style.visibility</p:attrName>
                                        </p:attrNameLst>
                                      </p:cBhvr>
                                      <p:to>
                                        <p:strVal val="visible"/>
                                      </p:to>
                                    </p:set>
                                    <p:animEffect transition="in" filter="circle(in)">
                                      <p:cBhvr>
                                        <p:cTn id="13" dur="2000"/>
                                        <p:tgtEl>
                                          <p:spTgt spid="35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51">
                                            <p:bg/>
                                          </p:spTgt>
                                        </p:tgtEl>
                                        <p:attrNameLst>
                                          <p:attrName>style.visibility</p:attrName>
                                        </p:attrNameLst>
                                      </p:cBhvr>
                                      <p:to>
                                        <p:strVal val="visible"/>
                                      </p:to>
                                    </p:set>
                                    <p:animEffect transition="in" filter="circle(in)">
                                      <p:cBhvr>
                                        <p:cTn id="16" dur="2000"/>
                                        <p:tgtEl>
                                          <p:spTgt spid="351">
                                            <p:bg/>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51">
                                            <p:txEl>
                                              <p:pRg st="3" end="3"/>
                                            </p:txEl>
                                          </p:spTgt>
                                        </p:tgtEl>
                                        <p:attrNameLst>
                                          <p:attrName>style.visibility</p:attrName>
                                        </p:attrNameLst>
                                      </p:cBhvr>
                                      <p:to>
                                        <p:strVal val="visible"/>
                                      </p:to>
                                    </p:set>
                                    <p:animEffect transition="in" filter="circle(in)">
                                      <p:cBhvr>
                                        <p:cTn id="19" dur="2000"/>
                                        <p:tgtEl>
                                          <p:spTgt spid="351">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51">
                                            <p:txEl>
                                              <p:pRg st="4" end="4"/>
                                            </p:txEl>
                                          </p:spTgt>
                                        </p:tgtEl>
                                        <p:attrNameLst>
                                          <p:attrName>style.visibility</p:attrName>
                                        </p:attrNameLst>
                                      </p:cBhvr>
                                      <p:to>
                                        <p:strVal val="visible"/>
                                      </p:to>
                                    </p:set>
                                    <p:animEffect transition="in" filter="circle(in)">
                                      <p:cBhvr>
                                        <p:cTn id="22" dur="2000"/>
                                        <p:tgtEl>
                                          <p:spTgt spid="351">
                                            <p:txEl>
                                              <p:pRg st="4" end="4"/>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51">
                                            <p:txEl>
                                              <p:pRg st="5" end="5"/>
                                            </p:txEl>
                                          </p:spTgt>
                                        </p:tgtEl>
                                        <p:attrNameLst>
                                          <p:attrName>style.visibility</p:attrName>
                                        </p:attrNameLst>
                                      </p:cBhvr>
                                      <p:to>
                                        <p:strVal val="visible"/>
                                      </p:to>
                                    </p:set>
                                    <p:animEffect transition="in" filter="circle(in)">
                                      <p:cBhvr>
                                        <p:cTn id="25" dur="2000"/>
                                        <p:tgtEl>
                                          <p:spTgt spid="3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build="p" animBg="1"/>
      <p:bldP spid="352" grpId="0" animBg="1"/>
      <p:bldP spid="353" grpId="0" animBg="1"/>
      <p:bldP spid="3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752" y="2747011"/>
            <a:ext cx="4470496" cy="26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023" y="1594486"/>
            <a:ext cx="18002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57200" y="914400"/>
            <a:ext cx="82296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p:txBody>
          <a:bodyPr>
            <a:normAutofit/>
          </a:bodyPr>
          <a:lstStyle/>
          <a:p>
            <a:r>
              <a:rPr lang="en-US" dirty="0" smtClean="0"/>
              <a:t>CONTEXTO: PRINCIPALES TEMAS AMBIENTALES EN ATÚN</a:t>
            </a:r>
            <a:endParaRPr lang="en-US" dirty="0"/>
          </a:p>
        </p:txBody>
      </p:sp>
      <p:sp>
        <p:nvSpPr>
          <p:cNvPr id="7" name="Rectangle 6"/>
          <p:cNvSpPr/>
          <p:nvPr/>
        </p:nvSpPr>
        <p:spPr>
          <a:xfrm>
            <a:off x="1600200" y="1524000"/>
            <a:ext cx="6191250" cy="4171950"/>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76300" y="1447800"/>
            <a:ext cx="685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800" dirty="0" smtClean="0">
                <a:solidFill>
                  <a:srgbClr val="45BB0A"/>
                </a:solidFill>
                <a:latin typeface="Impact" panose="020B0806030902050204" pitchFamily="34" charset="0"/>
              </a:rPr>
              <a:t>1</a:t>
            </a:r>
          </a:p>
        </p:txBody>
      </p:sp>
      <p:sp>
        <p:nvSpPr>
          <p:cNvPr id="19" name="Title 1"/>
          <p:cNvSpPr txBox="1">
            <a:spLocks/>
          </p:cNvSpPr>
          <p:nvPr/>
        </p:nvSpPr>
        <p:spPr>
          <a:xfrm>
            <a:off x="907968" y="2514600"/>
            <a:ext cx="685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800" dirty="0" smtClean="0">
                <a:solidFill>
                  <a:srgbClr val="45BB0A"/>
                </a:solidFill>
                <a:latin typeface="Impact" panose="020B0806030902050204" pitchFamily="34" charset="0"/>
              </a:rPr>
              <a:t>2</a:t>
            </a:r>
          </a:p>
        </p:txBody>
      </p:sp>
      <p:sp>
        <p:nvSpPr>
          <p:cNvPr id="3" name="Rectangle 2"/>
          <p:cNvSpPr/>
          <p:nvPr/>
        </p:nvSpPr>
        <p:spPr>
          <a:xfrm>
            <a:off x="1295400" y="1523999"/>
            <a:ext cx="6477000" cy="4524315"/>
          </a:xfrm>
          <a:prstGeom prst="rect">
            <a:avLst/>
          </a:prstGeom>
        </p:spPr>
        <p:txBody>
          <a:bodyPr wrap="square">
            <a:spAutoFit/>
          </a:bodyPr>
          <a:lstStyle/>
          <a:p>
            <a:pPr lvl="0"/>
            <a:r>
              <a:rPr lang="en-US" sz="2400" dirty="0" err="1" smtClean="0">
                <a:solidFill>
                  <a:schemeClr val="tx1">
                    <a:lumMod val="65000"/>
                    <a:lumOff val="35000"/>
                  </a:schemeClr>
                </a:solidFill>
                <a:latin typeface="Arial" panose="020B0604020202020204" pitchFamily="34" charset="0"/>
                <a:cs typeface="Arial" panose="020B0604020202020204" pitchFamily="34" charset="0"/>
              </a:rPr>
              <a:t>Poblaciones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de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atún</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p>
          <a:p>
            <a:pPr lvl="0"/>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lvl="0"/>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lvl="0"/>
            <a:r>
              <a:rPr lang="en-US" sz="2400" dirty="0" err="1" smtClean="0">
                <a:solidFill>
                  <a:schemeClr val="tx1">
                    <a:lumMod val="65000"/>
                    <a:lumOff val="35000"/>
                  </a:schemeClr>
                </a:solidFill>
                <a:latin typeface="Arial" panose="020B0604020202020204" pitchFamily="34" charset="0"/>
                <a:cs typeface="Arial" panose="020B0604020202020204" pitchFamily="34" charset="0"/>
              </a:rPr>
              <a:t>Pesca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incidental</a:t>
            </a:r>
          </a:p>
          <a:p>
            <a:pPr marL="742950" lvl="1" indent="-285750">
              <a:buFont typeface="Wingdings" panose="05000000000000000000" pitchFamily="2" charset="2"/>
              <a:buChar char="§"/>
            </a:pPr>
            <a:r>
              <a:rPr lang="en-US" sz="2400" dirty="0" err="1" smtClean="0">
                <a:solidFill>
                  <a:schemeClr val="tx1">
                    <a:lumMod val="65000"/>
                    <a:lumOff val="35000"/>
                  </a:schemeClr>
                </a:solidFill>
                <a:latin typeface="Arial" panose="020B0604020202020204" pitchFamily="34" charset="0"/>
                <a:cs typeface="Arial" panose="020B0604020202020204" pitchFamily="34" charset="0"/>
              </a:rPr>
              <a:t>Tiburones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rayas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tortugas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pesca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significativa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en</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peligro</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por</a:t>
            </a:r>
            <a:r>
              <a:rPr lang="en-US" sz="2400" dirty="0" smtClean="0">
                <a:solidFill>
                  <a:schemeClr val="tx1">
                    <a:lumMod val="65000"/>
                    <a:lumOff val="35000"/>
                  </a:schemeClr>
                </a:solidFill>
                <a:latin typeface="Arial" panose="020B0604020202020204" pitchFamily="34" charset="0"/>
                <a:cs typeface="Arial" panose="020B0604020202020204" pitchFamily="34" charset="0"/>
              </a:rPr>
              <a:t> FADs/</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plantados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y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pesca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no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regulada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(~80-100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Milliones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de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tiburones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año</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en</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todas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las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pesquerías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Oceana)</a:t>
            </a:r>
          </a:p>
          <a:p>
            <a:pPr marL="742950" lvl="1" indent="-285750">
              <a:buFont typeface="Wingdings" panose="05000000000000000000" pitchFamily="2" charset="2"/>
              <a:buChar char="§"/>
            </a:pPr>
            <a:r>
              <a:rPr lang="en-US" sz="2400" dirty="0" err="1" smtClean="0">
                <a:solidFill>
                  <a:schemeClr val="tx1">
                    <a:lumMod val="65000"/>
                    <a:lumOff val="35000"/>
                  </a:schemeClr>
                </a:solidFill>
                <a:latin typeface="Arial" panose="020B0604020202020204" pitchFamily="34" charset="0"/>
                <a:cs typeface="Arial" panose="020B0604020202020204" pitchFamily="34" charset="0"/>
              </a:rPr>
              <a:t>Delfines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 90,000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mortalidades</a:t>
            </a:r>
            <a:r>
              <a:rPr lang="en-US" sz="2400" dirty="0" smtClean="0">
                <a:solidFill>
                  <a:schemeClr val="tx1">
                    <a:lumMod val="65000"/>
                    <a:lumOff val="35000"/>
                  </a:schemeClr>
                </a:solidFill>
                <a:latin typeface="Arial" panose="020B0604020202020204" pitchFamily="34" charset="0"/>
                <a:cs typeface="Arial" panose="020B0604020202020204" pitchFamily="34" charset="0"/>
              </a:rPr>
              <a:t> (solo de la </a:t>
            </a:r>
            <a:r>
              <a:rPr lang="en-US" sz="2400" dirty="0" err="1" smtClean="0">
                <a:solidFill>
                  <a:schemeClr val="tx1">
                    <a:lumMod val="65000"/>
                    <a:lumOff val="35000"/>
                  </a:schemeClr>
                </a:solidFill>
                <a:latin typeface="Arial" panose="020B0604020202020204" pitchFamily="34" charset="0"/>
                <a:cs typeface="Arial" panose="020B0604020202020204" pitchFamily="34" charset="0"/>
              </a:rPr>
              <a:t>industria</a:t>
            </a:r>
            <a:r>
              <a:rPr lang="en-US" sz="2400" dirty="0" smtClean="0">
                <a:solidFill>
                  <a:schemeClr val="tx1">
                    <a:lumMod val="65000"/>
                    <a:lumOff val="35000"/>
                  </a:schemeClr>
                </a:solidFill>
                <a:latin typeface="Arial" panose="020B0604020202020204" pitchFamily="34" charset="0"/>
                <a:cs typeface="Arial" panose="020B0604020202020204" pitchFamily="34" charset="0"/>
              </a:rPr>
              <a:t>, NRDC)</a:t>
            </a:r>
          </a:p>
          <a:p>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06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457200" y="1219200"/>
            <a:ext cx="8229600" cy="3429000"/>
          </a:xfrm>
          <a:prstGeom prst="rect">
            <a:avLst/>
          </a:prstGeom>
        </p:spPr>
        <p:txBody>
          <a:bodyPr/>
          <a:lstStyle/>
          <a:p>
            <a:pPr algn="ctr">
              <a:defRPr>
                <a:solidFill>
                  <a:srgbClr val="000000"/>
                </a:solidFill>
              </a:defRPr>
            </a:pPr>
            <a:r>
              <a:t>La Alianza está integrada por Grupomar, Herdez Del Fuerte, Pesca Azteca y Procesa. Esta organización se creó en agosto de 2014, sin embargo estas empresas han trabajado por más de 30 años en favor de la sustentabilidad. Por ser parte de la Alianza, estamos comprometidos a un mejoramiento continuo</a:t>
            </a:r>
            <a:r>
              <a:rPr>
                <a:solidFill>
                  <a:srgbClr val="404040"/>
                </a:solidFill>
              </a:rPr>
              <a:t>. </a:t>
            </a:r>
          </a:p>
          <a:p>
            <a:pPr algn="ctr">
              <a:defRPr sz="2000">
                <a:solidFill>
                  <a:srgbClr val="45BB0A"/>
                </a:solidFill>
                <a:latin typeface="Impact"/>
                <a:ea typeface="Impact"/>
                <a:cs typeface="Impact"/>
                <a:sym typeface="Impact"/>
              </a:defRPr>
            </a:pPr>
            <a:endParaRPr>
              <a:solidFill>
                <a:srgbClr val="404040"/>
              </a:solidFill>
            </a:endParaRPr>
          </a:p>
          <a:p>
            <a:pPr algn="ctr">
              <a:defRPr sz="2000">
                <a:solidFill>
                  <a:srgbClr val="45BB0A"/>
                </a:solidFill>
                <a:latin typeface="Impact"/>
                <a:ea typeface="Impact"/>
                <a:cs typeface="Impact"/>
                <a:sym typeface="Impact"/>
              </a:defRPr>
            </a:pPr>
            <a:r>
              <a:t>Juntos representamos más del  90% de la producción de atún aleta amarilla y barrilete en México.</a:t>
            </a:r>
            <a:r>
              <a:rPr sz="1800">
                <a:solidFill>
                  <a:srgbClr val="404040"/>
                </a:solidFill>
                <a:latin typeface="Arial"/>
                <a:ea typeface="Arial"/>
                <a:cs typeface="Arial"/>
                <a:sym typeface="Arial"/>
              </a:rPr>
              <a:t> </a:t>
            </a:r>
          </a:p>
        </p:txBody>
      </p:sp>
      <p:sp>
        <p:nvSpPr>
          <p:cNvPr id="68" name="Shape 68"/>
          <p:cNvSpPr/>
          <p:nvPr/>
        </p:nvSpPr>
        <p:spPr>
          <a:xfrm>
            <a:off x="457200" y="914400"/>
            <a:ext cx="8229600" cy="0"/>
          </a:xfrm>
          <a:prstGeom prst="line">
            <a:avLst/>
          </a:prstGeom>
          <a:ln w="25400">
            <a:solidFill>
              <a:srgbClr val="D9D9D9"/>
            </a:solidFill>
          </a:ln>
        </p:spPr>
        <p:txBody>
          <a:bodyPr lIns="45719" rIns="45719"/>
          <a:lstStyle/>
          <a:p>
            <a:endParaRPr/>
          </a:p>
        </p:txBody>
      </p:sp>
      <p:sp>
        <p:nvSpPr>
          <p:cNvPr id="69" name="Shape 69"/>
          <p:cNvSpPr>
            <a:spLocks noGrp="1"/>
          </p:cNvSpPr>
          <p:nvPr>
            <p:ph type="title"/>
          </p:nvPr>
        </p:nvSpPr>
        <p:spPr>
          <a:xfrm>
            <a:off x="457200" y="152399"/>
            <a:ext cx="8229600" cy="639764"/>
          </a:xfrm>
          <a:prstGeom prst="rect">
            <a:avLst/>
          </a:prstGeom>
        </p:spPr>
        <p:txBody>
          <a:bodyPr/>
          <a:lstStyle/>
          <a:p>
            <a:r>
              <a:t>EMPRESAS MIEMBROS</a:t>
            </a:r>
          </a:p>
        </p:txBody>
      </p:sp>
      <p:grpSp>
        <p:nvGrpSpPr>
          <p:cNvPr id="75" name="Group 75"/>
          <p:cNvGrpSpPr/>
          <p:nvPr/>
        </p:nvGrpSpPr>
        <p:grpSpPr>
          <a:xfrm>
            <a:off x="575929" y="3657600"/>
            <a:ext cx="7958472" cy="1981200"/>
            <a:chOff x="0" y="0"/>
            <a:chExt cx="7958470" cy="1981200"/>
          </a:xfrm>
        </p:grpSpPr>
        <p:pic>
          <p:nvPicPr>
            <p:cNvPr id="70" name="image7.jpg"/>
            <p:cNvPicPr>
              <a:picLocks noChangeAspect="1"/>
            </p:cNvPicPr>
            <p:nvPr/>
          </p:nvPicPr>
          <p:blipFill>
            <a:blip r:embed="rId2">
              <a:extLst/>
            </a:blip>
            <a:stretch>
              <a:fillRect/>
            </a:stretch>
          </p:blipFill>
          <p:spPr>
            <a:xfrm>
              <a:off x="-1" y="251876"/>
              <a:ext cx="2320926" cy="1512888"/>
            </a:xfrm>
            <a:prstGeom prst="rect">
              <a:avLst/>
            </a:prstGeom>
            <a:ln w="12700" cap="flat">
              <a:noFill/>
              <a:miter lim="400000"/>
            </a:ln>
            <a:effectLst/>
          </p:spPr>
        </p:pic>
        <p:sp>
          <p:nvSpPr>
            <p:cNvPr id="71" name="Shape 71"/>
            <p:cNvSpPr/>
            <p:nvPr/>
          </p:nvSpPr>
          <p:spPr>
            <a:xfrm>
              <a:off x="33670" y="0"/>
              <a:ext cx="7924801" cy="1981200"/>
            </a:xfrm>
            <a:prstGeom prst="roundRect">
              <a:avLst>
                <a:gd name="adj" fmla="val 16667"/>
              </a:avLst>
            </a:prstGeom>
            <a:noFill/>
            <a:ln w="9525" cap="flat">
              <a:solidFill>
                <a:srgbClr val="106D7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pic>
          <p:nvPicPr>
            <p:cNvPr id="72" name="image8.png"/>
            <p:cNvPicPr>
              <a:picLocks noChangeAspect="1"/>
            </p:cNvPicPr>
            <p:nvPr/>
          </p:nvPicPr>
          <p:blipFill>
            <a:blip r:embed="rId3">
              <a:extLst/>
            </a:blip>
            <a:stretch>
              <a:fillRect/>
            </a:stretch>
          </p:blipFill>
          <p:spPr>
            <a:xfrm>
              <a:off x="4377070" y="301624"/>
              <a:ext cx="1473201" cy="1377951"/>
            </a:xfrm>
            <a:prstGeom prst="rect">
              <a:avLst/>
            </a:prstGeom>
            <a:ln w="12700" cap="flat">
              <a:noFill/>
              <a:miter lim="400000"/>
            </a:ln>
            <a:effectLst/>
          </p:spPr>
        </p:pic>
        <p:pic>
          <p:nvPicPr>
            <p:cNvPr id="73" name="image9.jpg"/>
            <p:cNvPicPr>
              <a:picLocks noChangeAspect="1"/>
            </p:cNvPicPr>
            <p:nvPr/>
          </p:nvPicPr>
          <p:blipFill>
            <a:blip r:embed="rId4">
              <a:extLst/>
            </a:blip>
            <a:stretch>
              <a:fillRect/>
            </a:stretch>
          </p:blipFill>
          <p:spPr>
            <a:xfrm>
              <a:off x="6205870" y="612700"/>
              <a:ext cx="1447761" cy="791240"/>
            </a:xfrm>
            <a:prstGeom prst="rect">
              <a:avLst/>
            </a:prstGeom>
            <a:ln w="12700" cap="flat">
              <a:noFill/>
              <a:miter lim="400000"/>
            </a:ln>
            <a:effectLst/>
          </p:spPr>
        </p:pic>
        <p:pic>
          <p:nvPicPr>
            <p:cNvPr id="74" name="image10.png"/>
            <p:cNvPicPr>
              <a:picLocks noChangeAspect="1"/>
            </p:cNvPicPr>
            <p:nvPr/>
          </p:nvPicPr>
          <p:blipFill>
            <a:blip r:embed="rId5">
              <a:extLst/>
            </a:blip>
            <a:stretch>
              <a:fillRect/>
            </a:stretch>
          </p:blipFill>
          <p:spPr>
            <a:xfrm>
              <a:off x="2091070" y="160595"/>
              <a:ext cx="1905001" cy="1695451"/>
            </a:xfrm>
            <a:prstGeom prst="rect">
              <a:avLst/>
            </a:prstGeom>
            <a:ln w="12700" cap="flat">
              <a:noFill/>
              <a:miter lim="400000"/>
            </a:ln>
            <a:effectLst/>
          </p:spPr>
        </p:pic>
      </p:gr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7">
                                            <p:bg/>
                                          </p:spTgt>
                                        </p:tgtEl>
                                        <p:attrNameLst>
                                          <p:attrName>style.visibility</p:attrName>
                                        </p:attrNameLst>
                                      </p:cBhvr>
                                      <p:to>
                                        <p:strVal val="visible"/>
                                      </p:to>
                                    </p:set>
                                    <p:animEffect transition="in" filter="circle(in)">
                                      <p:cBhvr>
                                        <p:cTn id="7" dur="2000"/>
                                        <p:tgtEl>
                                          <p:spTgt spid="67">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circle(in)">
                                      <p:cBhvr>
                                        <p:cTn id="10" dur="2000"/>
                                        <p:tgtEl>
                                          <p:spTgt spid="67">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7">
                                            <p:txEl>
                                              <p:pRg st="2" end="2"/>
                                            </p:txEl>
                                          </p:spTgt>
                                        </p:tgtEl>
                                        <p:attrNameLst>
                                          <p:attrName>style.visibility</p:attrName>
                                        </p:attrNameLst>
                                      </p:cBhvr>
                                      <p:to>
                                        <p:strVal val="visible"/>
                                      </p:to>
                                    </p:set>
                                    <p:animEffect transition="in" filter="circle(in)">
                                      <p:cBhvr>
                                        <p:cTn id="13" dur="2000"/>
                                        <p:tgtEl>
                                          <p:spTgt spid="67">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circle(in)">
                                      <p:cBhvr>
                                        <p:cTn id="16" dur="2000"/>
                                        <p:tgtEl>
                                          <p:spTgt spid="68"/>
                                        </p:tgtEl>
                                      </p:cBhvr>
                                    </p:animEffect>
                                  </p:childTnLst>
                                </p:cTn>
                              </p:par>
                              <p:par>
                                <p:cTn id="17" presetID="6" presetClass="entr" presetSubtype="16"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circle(in)">
                                      <p:cBhvr>
                                        <p:cTn id="19"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11.png" descr="C:\Users\NG\Desktop\mapa.png"/>
          <p:cNvPicPr>
            <a:picLocks noChangeAspect="1"/>
          </p:cNvPicPr>
          <p:nvPr/>
        </p:nvPicPr>
        <p:blipFill>
          <a:blip r:embed="rId2">
            <a:extLst/>
          </a:blip>
          <a:stretch>
            <a:fillRect/>
          </a:stretch>
        </p:blipFill>
        <p:spPr>
          <a:xfrm>
            <a:off x="1095375" y="1381125"/>
            <a:ext cx="6191250" cy="4171950"/>
          </a:xfrm>
          <a:prstGeom prst="rect">
            <a:avLst/>
          </a:prstGeom>
          <a:ln w="12700">
            <a:miter lim="400000"/>
          </a:ln>
        </p:spPr>
      </p:pic>
      <p:sp>
        <p:nvSpPr>
          <p:cNvPr id="78" name="Shape 78"/>
          <p:cNvSpPr/>
          <p:nvPr/>
        </p:nvSpPr>
        <p:spPr>
          <a:xfrm>
            <a:off x="457200" y="914400"/>
            <a:ext cx="8229600" cy="0"/>
          </a:xfrm>
          <a:prstGeom prst="line">
            <a:avLst/>
          </a:prstGeom>
          <a:ln w="25400">
            <a:solidFill>
              <a:srgbClr val="D9D9D9"/>
            </a:solidFill>
          </a:ln>
        </p:spPr>
        <p:txBody>
          <a:bodyPr lIns="45719" rIns="45719"/>
          <a:lstStyle/>
          <a:p>
            <a:endParaRPr/>
          </a:p>
        </p:txBody>
      </p:sp>
      <p:sp>
        <p:nvSpPr>
          <p:cNvPr id="79" name="Shape 79"/>
          <p:cNvSpPr>
            <a:spLocks noGrp="1"/>
          </p:cNvSpPr>
          <p:nvPr>
            <p:ph type="title"/>
          </p:nvPr>
        </p:nvSpPr>
        <p:spPr>
          <a:xfrm>
            <a:off x="457200" y="152399"/>
            <a:ext cx="8229600" cy="639764"/>
          </a:xfrm>
          <a:prstGeom prst="rect">
            <a:avLst/>
          </a:prstGeom>
        </p:spPr>
        <p:txBody>
          <a:bodyPr/>
          <a:lstStyle>
            <a:lvl1pPr>
              <a:defRPr sz="3200"/>
            </a:lvl1pPr>
          </a:lstStyle>
          <a:p>
            <a:r>
              <a:t>ATÚN RESPONSABLE  Y COMUNIDADES EN MÉXICO</a:t>
            </a:r>
          </a:p>
        </p:txBody>
      </p:sp>
      <p:sp>
        <p:nvSpPr>
          <p:cNvPr id="80" name="Shape 80"/>
          <p:cNvSpPr/>
          <p:nvPr/>
        </p:nvSpPr>
        <p:spPr>
          <a:xfrm>
            <a:off x="1095375" y="1381125"/>
            <a:ext cx="6191250" cy="4171950"/>
          </a:xfrm>
          <a:prstGeom prst="rect">
            <a:avLst/>
          </a:prstGeom>
          <a:solidFill>
            <a:srgbClr val="FFFFFF">
              <a:alpha val="74000"/>
            </a:srgbClr>
          </a:solidFill>
          <a:ln w="12700">
            <a:miter lim="400000"/>
          </a:ln>
        </p:spPr>
        <p:txBody>
          <a:bodyPr lIns="45719" rIns="45719" anchor="ctr"/>
          <a:lstStyle/>
          <a:p>
            <a:pPr algn="ctr">
              <a:defRPr>
                <a:solidFill>
                  <a:srgbClr val="FFFFFF"/>
                </a:solidFill>
              </a:defRPr>
            </a:pPr>
            <a:endParaRPr/>
          </a:p>
        </p:txBody>
      </p:sp>
      <p:grpSp>
        <p:nvGrpSpPr>
          <p:cNvPr id="84" name="Group 84"/>
          <p:cNvGrpSpPr/>
          <p:nvPr/>
        </p:nvGrpSpPr>
        <p:grpSpPr>
          <a:xfrm>
            <a:off x="1143000" y="1981200"/>
            <a:ext cx="2438400" cy="2446162"/>
            <a:chOff x="0" y="0"/>
            <a:chExt cx="2438400" cy="2446161"/>
          </a:xfrm>
        </p:grpSpPr>
        <p:sp>
          <p:nvSpPr>
            <p:cNvPr id="81" name="Shape 81"/>
            <p:cNvSpPr/>
            <p:nvPr/>
          </p:nvSpPr>
          <p:spPr>
            <a:xfrm>
              <a:off x="0" y="1295400"/>
              <a:ext cx="2438400" cy="11507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solidFill>
                    <a:srgbClr val="595959"/>
                  </a:solidFill>
                  <a:latin typeface="Arial"/>
                  <a:ea typeface="Arial"/>
                  <a:cs typeface="Arial"/>
                  <a:sym typeface="Arial"/>
                </a:defRPr>
              </a:lvl1pPr>
            </a:lstStyle>
            <a:p>
              <a:r>
                <a:t>La industria crea 30,000 trabajos directos e indirectos en México. </a:t>
              </a:r>
            </a:p>
          </p:txBody>
        </p:sp>
        <p:sp>
          <p:nvSpPr>
            <p:cNvPr id="82" name="Shape 82"/>
            <p:cNvSpPr/>
            <p:nvPr/>
          </p:nvSpPr>
          <p:spPr>
            <a:xfrm>
              <a:off x="76200" y="0"/>
              <a:ext cx="2209800" cy="828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800">
                  <a:solidFill>
                    <a:srgbClr val="45BB0A"/>
                  </a:solidFill>
                  <a:latin typeface="Impact"/>
                  <a:ea typeface="Impact"/>
                  <a:cs typeface="Impact"/>
                  <a:sym typeface="Impact"/>
                </a:defRPr>
              </a:lvl1pPr>
            </a:lstStyle>
            <a:p>
              <a:r>
                <a:rPr dirty="0"/>
                <a:t>30,000</a:t>
              </a:r>
            </a:p>
          </p:txBody>
        </p:sp>
        <p:sp>
          <p:nvSpPr>
            <p:cNvPr id="83" name="Shape 83"/>
            <p:cNvSpPr/>
            <p:nvPr/>
          </p:nvSpPr>
          <p:spPr>
            <a:xfrm>
              <a:off x="76200" y="609600"/>
              <a:ext cx="2209800" cy="764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400">
                  <a:solidFill>
                    <a:srgbClr val="106D72"/>
                  </a:solidFill>
                  <a:latin typeface="Impact"/>
                  <a:ea typeface="Impact"/>
                  <a:cs typeface="Impact"/>
                  <a:sym typeface="Impact"/>
                </a:defRPr>
              </a:lvl1pPr>
            </a:lstStyle>
            <a:p>
              <a:r>
                <a:rPr dirty="0"/>
                <a:t>EMPLEOS</a:t>
              </a:r>
            </a:p>
          </p:txBody>
        </p:sp>
      </p:grpSp>
      <p:grpSp>
        <p:nvGrpSpPr>
          <p:cNvPr id="88" name="Group 88"/>
          <p:cNvGrpSpPr/>
          <p:nvPr/>
        </p:nvGrpSpPr>
        <p:grpSpPr>
          <a:xfrm>
            <a:off x="5181600" y="1905000"/>
            <a:ext cx="2781924" cy="3551062"/>
            <a:chOff x="0" y="0"/>
            <a:chExt cx="2781923" cy="3551061"/>
          </a:xfrm>
        </p:grpSpPr>
        <p:sp>
          <p:nvSpPr>
            <p:cNvPr id="85" name="Shape 85"/>
            <p:cNvSpPr/>
            <p:nvPr/>
          </p:nvSpPr>
          <p:spPr>
            <a:xfrm>
              <a:off x="76199" y="1600200"/>
              <a:ext cx="2438401" cy="19508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solidFill>
                    <a:srgbClr val="595959"/>
                  </a:solidFill>
                  <a:latin typeface="Arial"/>
                  <a:ea typeface="Arial"/>
                  <a:cs typeface="Arial"/>
                  <a:sym typeface="Arial"/>
                </a:defRPr>
              </a:lvl1pPr>
            </a:lstStyle>
            <a:p>
              <a:r>
                <a:t>La industria contribuye $1000 millones a la economía de México y es una industria esencial para muchas comunidades en la costa.</a:t>
              </a:r>
            </a:p>
          </p:txBody>
        </p:sp>
        <p:sp>
          <p:nvSpPr>
            <p:cNvPr id="86" name="Shape 86"/>
            <p:cNvSpPr/>
            <p:nvPr/>
          </p:nvSpPr>
          <p:spPr>
            <a:xfrm>
              <a:off x="0" y="0"/>
              <a:ext cx="2705724" cy="11201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6600">
                  <a:solidFill>
                    <a:srgbClr val="106D72"/>
                  </a:solidFill>
                  <a:latin typeface="Impact"/>
                  <a:ea typeface="Impact"/>
                  <a:cs typeface="Impact"/>
                  <a:sym typeface="Impact"/>
                </a:defRPr>
              </a:lvl1pPr>
            </a:lstStyle>
            <a:p>
              <a:r>
                <a:rPr dirty="0"/>
                <a:t>$1000</a:t>
              </a:r>
            </a:p>
          </p:txBody>
        </p:sp>
        <p:sp>
          <p:nvSpPr>
            <p:cNvPr id="87" name="Shape 87"/>
            <p:cNvSpPr/>
            <p:nvPr/>
          </p:nvSpPr>
          <p:spPr>
            <a:xfrm>
              <a:off x="76200" y="914400"/>
              <a:ext cx="2705724" cy="828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800">
                  <a:solidFill>
                    <a:srgbClr val="45BB0A"/>
                  </a:solidFill>
                  <a:latin typeface="Impact"/>
                  <a:ea typeface="Impact"/>
                  <a:cs typeface="Impact"/>
                  <a:sym typeface="Impact"/>
                </a:defRPr>
              </a:lvl1pPr>
            </a:lstStyle>
            <a:p>
              <a:r>
                <a:rPr dirty="0"/>
                <a:t>MILLIONES</a:t>
              </a:r>
            </a:p>
          </p:txBody>
        </p:sp>
      </p:grpSp>
      <p:sp>
        <p:nvSpPr>
          <p:cNvPr id="14" name="Title 1"/>
          <p:cNvSpPr txBox="1">
            <a:spLocks/>
          </p:cNvSpPr>
          <p:nvPr/>
        </p:nvSpPr>
        <p:spPr>
          <a:xfrm>
            <a:off x="2995551" y="5105400"/>
            <a:ext cx="2438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dirty="0" smtClean="0">
                <a:solidFill>
                  <a:schemeClr val="tx1">
                    <a:lumMod val="65000"/>
                    <a:lumOff val="35000"/>
                  </a:schemeClr>
                </a:solidFill>
                <a:latin typeface="Arial" panose="020B0604020202020204" pitchFamily="34" charset="0"/>
                <a:cs typeface="Arial" panose="020B0604020202020204" pitchFamily="34" charset="0"/>
              </a:rPr>
              <a:t>En México y Centro América dependen del atún para una proteína accesible. </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3071751" y="3657600"/>
            <a:ext cx="2209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800" dirty="0" smtClean="0">
                <a:solidFill>
                  <a:srgbClr val="45BB0A"/>
                </a:solidFill>
                <a:latin typeface="Impact" panose="020B0806030902050204" pitchFamily="34" charset="0"/>
              </a:rPr>
              <a:t>115</a:t>
            </a:r>
          </a:p>
          <a:p>
            <a:r>
              <a:rPr lang="es-MX" sz="2800" dirty="0" smtClean="0">
                <a:solidFill>
                  <a:srgbClr val="45BB0A"/>
                </a:solidFill>
                <a:latin typeface="Impact" panose="020B0806030902050204" pitchFamily="34" charset="0"/>
              </a:rPr>
              <a:t>MILLONES DE</a:t>
            </a:r>
          </a:p>
        </p:txBody>
      </p:sp>
      <p:sp>
        <p:nvSpPr>
          <p:cNvPr id="16" name="Title 1"/>
          <p:cNvSpPr txBox="1">
            <a:spLocks/>
          </p:cNvSpPr>
          <p:nvPr/>
        </p:nvSpPr>
        <p:spPr>
          <a:xfrm>
            <a:off x="2895600" y="4675414"/>
            <a:ext cx="2514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dirty="0" smtClean="0">
                <a:solidFill>
                  <a:srgbClr val="45BB0A"/>
                </a:solidFill>
                <a:latin typeface="Impact" panose="020B0806030902050204" pitchFamily="34" charset="0"/>
              </a:rPr>
              <a:t>PERSONAS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circle(in)">
                                      <p:cBhvr>
                                        <p:cTn id="10" dur="2000"/>
                                        <p:tgtEl>
                                          <p:spTgt spid="8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circle(in)">
                                      <p:cBhvr>
                                        <p:cTn id="22" dur="2000"/>
                                        <p:tgtEl>
                                          <p:spTgt spid="7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circle(in)">
                                      <p:cBhvr>
                                        <p:cTn id="25"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6601429" y="9906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sp>
        <p:nvSpPr>
          <p:cNvPr id="102" name="Shape 102"/>
          <p:cNvSpPr/>
          <p:nvPr/>
        </p:nvSpPr>
        <p:spPr>
          <a:xfrm>
            <a:off x="3467100" y="2382467"/>
            <a:ext cx="2209800" cy="8611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solidFill>
                  <a:srgbClr val="45BB0A"/>
                </a:solidFill>
                <a:latin typeface="Impact"/>
                <a:ea typeface="Impact"/>
                <a:cs typeface="Impact"/>
                <a:sym typeface="Impact"/>
              </a:defRPr>
            </a:pPr>
            <a:r>
              <a:t>EQUIPO DE VANGUARDIA</a:t>
            </a:r>
            <a:endParaRPr sz="4400"/>
          </a:p>
          <a:p>
            <a:pPr algn="ctr">
              <a:defRPr sz="1200">
                <a:solidFill>
                  <a:srgbClr val="808080"/>
                </a:solidFill>
                <a:latin typeface="Arial"/>
                <a:ea typeface="Arial"/>
                <a:cs typeface="Arial"/>
                <a:sym typeface="Arial"/>
              </a:defRPr>
            </a:pPr>
            <a:r>
              <a:t>Uso de tecnología y equipo de vanguardia respetuosos del medioambiente.</a:t>
            </a:r>
          </a:p>
        </p:txBody>
      </p:sp>
      <p:sp>
        <p:nvSpPr>
          <p:cNvPr id="103" name="Shape 103"/>
          <p:cNvSpPr/>
          <p:nvPr/>
        </p:nvSpPr>
        <p:spPr>
          <a:xfrm>
            <a:off x="7162800" y="5791200"/>
            <a:ext cx="1981200" cy="10668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4" name="Shape 104"/>
          <p:cNvSpPr>
            <a:spLocks noGrp="1"/>
          </p:cNvSpPr>
          <p:nvPr>
            <p:ph type="title"/>
          </p:nvPr>
        </p:nvSpPr>
        <p:spPr>
          <a:xfrm>
            <a:off x="457200" y="152399"/>
            <a:ext cx="8229600" cy="639764"/>
          </a:xfrm>
          <a:prstGeom prst="rect">
            <a:avLst/>
          </a:prstGeom>
        </p:spPr>
        <p:txBody>
          <a:bodyPr/>
          <a:lstStyle>
            <a:lvl1pPr defTabSz="740663">
              <a:defRPr sz="2268"/>
            </a:lvl1pPr>
          </a:lstStyle>
          <a:p>
            <a:r>
              <a:t> PRÁCTICAS ACTUALES CLAVE DE SUSTENTABILIDAD. Nuestros miembros:</a:t>
            </a:r>
          </a:p>
        </p:txBody>
      </p:sp>
      <p:sp>
        <p:nvSpPr>
          <p:cNvPr id="105" name="Shape 105"/>
          <p:cNvSpPr/>
          <p:nvPr/>
        </p:nvSpPr>
        <p:spPr>
          <a:xfrm>
            <a:off x="1097817" y="9906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sp>
        <p:nvSpPr>
          <p:cNvPr id="106" name="Shape 106"/>
          <p:cNvSpPr/>
          <p:nvPr/>
        </p:nvSpPr>
        <p:spPr>
          <a:xfrm>
            <a:off x="617652" y="5188341"/>
            <a:ext cx="2438401" cy="12294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400">
                <a:solidFill>
                  <a:srgbClr val="45BB0A"/>
                </a:solidFill>
                <a:latin typeface="Impact"/>
                <a:ea typeface="Impact"/>
                <a:cs typeface="Impact"/>
                <a:sym typeface="Impact"/>
              </a:defRPr>
            </a:pPr>
            <a:r>
              <a:t>PROTECCIÓN DE LOS DEFLFINES APICD </a:t>
            </a:r>
          </a:p>
          <a:p>
            <a:pPr algn="ctr">
              <a:defRPr sz="1200">
                <a:solidFill>
                  <a:srgbClr val="808080"/>
                </a:solidFill>
                <a:latin typeface="Arial"/>
                <a:ea typeface="Arial"/>
                <a:cs typeface="Arial"/>
                <a:sym typeface="Arial"/>
              </a:defRPr>
            </a:pPr>
            <a:r>
              <a:t> Estricto apego al Acuerdo del Programa Internacional de de Conservación de Delfines (APICD).</a:t>
            </a:r>
          </a:p>
        </p:txBody>
      </p:sp>
      <p:sp>
        <p:nvSpPr>
          <p:cNvPr id="107" name="Shape 107"/>
          <p:cNvSpPr/>
          <p:nvPr/>
        </p:nvSpPr>
        <p:spPr>
          <a:xfrm>
            <a:off x="457200" y="2362200"/>
            <a:ext cx="2743200" cy="10389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solidFill>
                  <a:srgbClr val="45BB0A"/>
                </a:solidFill>
                <a:latin typeface="Impact"/>
                <a:ea typeface="Impact"/>
                <a:cs typeface="Impact"/>
                <a:sym typeface="Impact"/>
              </a:defRPr>
            </a:pPr>
            <a:r>
              <a:t>NORMATIVIDAD INTERNACIONAL</a:t>
            </a:r>
            <a:br/>
            <a:r>
              <a:rPr sz="1200">
                <a:solidFill>
                  <a:srgbClr val="808080"/>
                </a:solidFill>
                <a:latin typeface="Arial"/>
                <a:ea typeface="Arial"/>
                <a:cs typeface="Arial"/>
                <a:sym typeface="Arial"/>
              </a:rPr>
              <a:t>Cumplimiento con los más estrictos lineamientos  de sustentabilidad de índole científico, establecidos por la CIAT y los expertos internacionales.</a:t>
            </a:r>
          </a:p>
        </p:txBody>
      </p:sp>
      <p:sp>
        <p:nvSpPr>
          <p:cNvPr id="108" name="Shape 108"/>
          <p:cNvSpPr/>
          <p:nvPr/>
        </p:nvSpPr>
        <p:spPr>
          <a:xfrm>
            <a:off x="3841017" y="9906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sp>
        <p:nvSpPr>
          <p:cNvPr id="109" name="Shape 109"/>
          <p:cNvSpPr/>
          <p:nvPr/>
        </p:nvSpPr>
        <p:spPr>
          <a:xfrm>
            <a:off x="1097819" y="38100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pic>
        <p:nvPicPr>
          <p:cNvPr id="110" name="image4.pdf" descr="captain.eps"/>
          <p:cNvPicPr>
            <a:picLocks noChangeAspect="1"/>
          </p:cNvPicPr>
          <p:nvPr/>
        </p:nvPicPr>
        <p:blipFill>
          <a:blip r:embed="rId2">
            <a:extLst/>
          </a:blip>
          <a:stretch>
            <a:fillRect/>
          </a:stretch>
        </p:blipFill>
        <p:spPr>
          <a:xfrm>
            <a:off x="6918358" y="1233721"/>
            <a:ext cx="817653" cy="885356"/>
          </a:xfrm>
          <a:prstGeom prst="rect">
            <a:avLst/>
          </a:prstGeom>
          <a:ln w="12700">
            <a:miter lim="400000"/>
          </a:ln>
        </p:spPr>
      </p:pic>
      <p:pic>
        <p:nvPicPr>
          <p:cNvPr id="111" name="image14.pdf" descr="dolphin.eps"/>
          <p:cNvPicPr>
            <a:picLocks noChangeAspect="1"/>
          </p:cNvPicPr>
          <p:nvPr/>
        </p:nvPicPr>
        <p:blipFill>
          <a:blip r:embed="rId3">
            <a:extLst/>
          </a:blip>
          <a:stretch>
            <a:fillRect/>
          </a:stretch>
        </p:blipFill>
        <p:spPr>
          <a:xfrm rot="1019471" flipH="1">
            <a:off x="1509641" y="4107045"/>
            <a:ext cx="593137" cy="905334"/>
          </a:xfrm>
          <a:prstGeom prst="rect">
            <a:avLst/>
          </a:prstGeom>
          <a:ln w="12700">
            <a:miter lim="400000"/>
          </a:ln>
        </p:spPr>
      </p:pic>
      <p:sp>
        <p:nvSpPr>
          <p:cNvPr id="112" name="Shape 112"/>
          <p:cNvSpPr/>
          <p:nvPr/>
        </p:nvSpPr>
        <p:spPr>
          <a:xfrm>
            <a:off x="3907937" y="38100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pic>
        <p:nvPicPr>
          <p:cNvPr id="113" name="image15.pdf" descr="observation.eps"/>
          <p:cNvPicPr>
            <a:picLocks noChangeAspect="1"/>
          </p:cNvPicPr>
          <p:nvPr/>
        </p:nvPicPr>
        <p:blipFill>
          <a:blip r:embed="rId4">
            <a:extLst/>
          </a:blip>
          <a:stretch>
            <a:fillRect/>
          </a:stretch>
        </p:blipFill>
        <p:spPr>
          <a:xfrm>
            <a:off x="4132067" y="4218101"/>
            <a:ext cx="968523" cy="555396"/>
          </a:xfrm>
          <a:prstGeom prst="rect">
            <a:avLst/>
          </a:prstGeom>
          <a:ln w="12700">
            <a:miter lim="400000"/>
          </a:ln>
        </p:spPr>
      </p:pic>
      <p:pic>
        <p:nvPicPr>
          <p:cNvPr id="114" name="image16.pdf" descr="enforcement.eps"/>
          <p:cNvPicPr>
            <a:picLocks noChangeAspect="1"/>
          </p:cNvPicPr>
          <p:nvPr/>
        </p:nvPicPr>
        <p:blipFill>
          <a:blip r:embed="rId5">
            <a:extLst/>
          </a:blip>
          <a:stretch>
            <a:fillRect/>
          </a:stretch>
        </p:blipFill>
        <p:spPr>
          <a:xfrm>
            <a:off x="1439593" y="1279306"/>
            <a:ext cx="733233" cy="922013"/>
          </a:xfrm>
          <a:prstGeom prst="rect">
            <a:avLst/>
          </a:prstGeom>
          <a:ln w="12700">
            <a:miter lim="400000"/>
          </a:ln>
        </p:spPr>
      </p:pic>
      <p:sp>
        <p:nvSpPr>
          <p:cNvPr id="115" name="Shape 115"/>
          <p:cNvSpPr/>
          <p:nvPr/>
        </p:nvSpPr>
        <p:spPr>
          <a:xfrm>
            <a:off x="3352800" y="5184545"/>
            <a:ext cx="2590800" cy="12802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solidFill>
                  <a:srgbClr val="45BB0A"/>
                </a:solidFill>
                <a:latin typeface="Impact"/>
                <a:ea typeface="Impact"/>
                <a:cs typeface="Impact"/>
                <a:sym typeface="Impact"/>
              </a:defRPr>
            </a:pPr>
            <a:r>
              <a:t>MONITOREO 100% INDEPENDIENTE </a:t>
            </a:r>
            <a:endParaRPr sz="4400"/>
          </a:p>
          <a:p>
            <a:pPr algn="ctr">
              <a:defRPr sz="1200">
                <a:solidFill>
                  <a:srgbClr val="808080"/>
                </a:solidFill>
                <a:latin typeface="Arial"/>
                <a:ea typeface="Arial"/>
                <a:cs typeface="Arial"/>
                <a:sym typeface="Arial"/>
              </a:defRPr>
            </a:pPr>
            <a:r>
              <a:t>  Garantizar que todas las embarcaciones lleven a bordo a un observador independiente que verifique las prácticas.</a:t>
            </a:r>
          </a:p>
        </p:txBody>
      </p:sp>
      <p:pic>
        <p:nvPicPr>
          <p:cNvPr id="116" name="image17.pdf" descr="net.eps"/>
          <p:cNvPicPr>
            <a:picLocks noChangeAspect="1"/>
          </p:cNvPicPr>
          <p:nvPr/>
        </p:nvPicPr>
        <p:blipFill>
          <a:blip r:embed="rId6">
            <a:extLst/>
          </a:blip>
          <a:stretch>
            <a:fillRect/>
          </a:stretch>
        </p:blipFill>
        <p:spPr>
          <a:xfrm>
            <a:off x="4024109" y="1171237"/>
            <a:ext cx="1050601" cy="1138151"/>
          </a:xfrm>
          <a:prstGeom prst="rect">
            <a:avLst/>
          </a:prstGeom>
          <a:ln w="12700">
            <a:miter lim="400000"/>
          </a:ln>
        </p:spPr>
      </p:pic>
      <p:sp>
        <p:nvSpPr>
          <p:cNvPr id="117" name="Shape 117"/>
          <p:cNvSpPr/>
          <p:nvPr/>
        </p:nvSpPr>
        <p:spPr>
          <a:xfrm>
            <a:off x="6592396" y="3810000"/>
            <a:ext cx="1416783" cy="1371600"/>
          </a:xfrm>
          <a:prstGeom prst="ellipse">
            <a:avLst/>
          </a:prstGeom>
          <a:solidFill>
            <a:srgbClr val="E8E8E8"/>
          </a:solidFill>
          <a:ln>
            <a:solidFill>
              <a:srgbClr val="106D72"/>
            </a:solidFill>
          </a:ln>
        </p:spPr>
        <p:txBody>
          <a:bodyPr lIns="45719" rIns="45719" anchor="ctr"/>
          <a:lstStyle/>
          <a:p>
            <a:pPr algn="ctr">
              <a:defRPr>
                <a:solidFill>
                  <a:srgbClr val="FFFFFF"/>
                </a:solidFill>
              </a:defRPr>
            </a:pPr>
            <a:endParaRPr/>
          </a:p>
        </p:txBody>
      </p:sp>
      <p:sp>
        <p:nvSpPr>
          <p:cNvPr id="118" name="Shape 118"/>
          <p:cNvSpPr/>
          <p:nvPr/>
        </p:nvSpPr>
        <p:spPr>
          <a:xfrm>
            <a:off x="5943600" y="5181600"/>
            <a:ext cx="2685564" cy="10389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solidFill>
                  <a:srgbClr val="45BB0A"/>
                </a:solidFill>
                <a:latin typeface="Impact"/>
                <a:ea typeface="Impact"/>
                <a:cs typeface="Impact"/>
                <a:sym typeface="Impact"/>
              </a:defRPr>
            </a:pPr>
            <a:r>
              <a:t>CERTIFICACIÓN MSC EN TRÁMITE</a:t>
            </a:r>
            <a:endParaRPr sz="4400"/>
          </a:p>
          <a:p>
            <a:pPr algn="ctr">
              <a:defRPr sz="1200">
                <a:solidFill>
                  <a:srgbClr val="808080"/>
                </a:solidFill>
                <a:latin typeface="Arial"/>
                <a:ea typeface="Arial"/>
                <a:cs typeface="Arial"/>
                <a:sym typeface="Arial"/>
              </a:defRPr>
            </a:pPr>
            <a:r>
              <a:t>Compromiso para lograr la concientización de los grupos de interés y la comunidad mundial a través del proceso MSC.</a:t>
            </a:r>
          </a:p>
        </p:txBody>
      </p:sp>
      <p:pic>
        <p:nvPicPr>
          <p:cNvPr id="119" name="image18.png"/>
          <p:cNvPicPr>
            <a:picLocks noChangeAspect="1"/>
          </p:cNvPicPr>
          <p:nvPr/>
        </p:nvPicPr>
        <p:blipFill>
          <a:blip r:embed="rId7">
            <a:extLst/>
          </a:blip>
          <a:stretch>
            <a:fillRect/>
          </a:stretch>
        </p:blipFill>
        <p:spPr>
          <a:xfrm>
            <a:off x="6994558" y="4040139"/>
            <a:ext cx="660531" cy="885759"/>
          </a:xfrm>
          <a:prstGeom prst="rect">
            <a:avLst/>
          </a:prstGeom>
          <a:ln w="12700">
            <a:miter lim="400000"/>
          </a:ln>
        </p:spPr>
      </p:pic>
      <p:sp>
        <p:nvSpPr>
          <p:cNvPr id="120" name="Shape 120"/>
          <p:cNvSpPr/>
          <p:nvPr/>
        </p:nvSpPr>
        <p:spPr>
          <a:xfrm>
            <a:off x="6096000" y="2362200"/>
            <a:ext cx="2438400" cy="10389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solidFill>
                  <a:srgbClr val="45BB0A"/>
                </a:solidFill>
                <a:latin typeface="Impact"/>
                <a:ea typeface="Impact"/>
                <a:cs typeface="Impact"/>
                <a:sym typeface="Impact"/>
              </a:defRPr>
            </a:pPr>
            <a:r>
              <a:t>TRIPULACIÓN CAPACITADA</a:t>
            </a:r>
            <a:endParaRPr sz="4400"/>
          </a:p>
          <a:p>
            <a:pPr algn="ctr">
              <a:defRPr sz="1200">
                <a:solidFill>
                  <a:srgbClr val="7F7F7F"/>
                </a:solidFill>
                <a:latin typeface="Arial"/>
                <a:ea typeface="Arial"/>
                <a:cs typeface="Arial"/>
                <a:sym typeface="Arial"/>
              </a:defRPr>
            </a:pPr>
            <a:r>
              <a:t> Capacitación de capitanes y tripulación para realizar las operaciones de manera cuidadosa y responsable.</a:t>
            </a:r>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ircle(in)">
                                      <p:cBhvr>
                                        <p:cTn id="7" dur="2000"/>
                                        <p:tgtEl>
                                          <p:spTgt spid="1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circle(in)">
                                      <p:cBhvr>
                                        <p:cTn id="13" dur="2000"/>
                                        <p:tgtEl>
                                          <p:spTgt spid="10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circle(in)">
                                      <p:cBhvr>
                                        <p:cTn id="16" dur="2000"/>
                                        <p:tgtEl>
                                          <p:spTgt spid="10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circle(in)">
                                      <p:cBhvr>
                                        <p:cTn id="19" dur="2000"/>
                                        <p:tgtEl>
                                          <p:spTgt spid="10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circle(in)">
                                      <p:cBhvr>
                                        <p:cTn id="22" dur="2000"/>
                                        <p:tgtEl>
                                          <p:spTgt spid="10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circle(in)">
                                      <p:cBhvr>
                                        <p:cTn id="25" dur="2000"/>
                                        <p:tgtEl>
                                          <p:spTgt spid="10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circle(in)">
                                      <p:cBhvr>
                                        <p:cTn id="28" dur="2000"/>
                                        <p:tgtEl>
                                          <p:spTgt spid="109"/>
                                        </p:tgtEl>
                                      </p:cBhvr>
                                    </p:animEffect>
                                  </p:childTnLst>
                                </p:cTn>
                              </p:par>
                              <p:par>
                                <p:cTn id="29" presetID="6" presetClass="entr" presetSubtype="16"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circle(in)">
                                      <p:cBhvr>
                                        <p:cTn id="31" dur="2000"/>
                                        <p:tgtEl>
                                          <p:spTgt spid="110"/>
                                        </p:tgtEl>
                                      </p:cBhvr>
                                    </p:animEffect>
                                  </p:childTnLst>
                                </p:cTn>
                              </p:par>
                              <p:par>
                                <p:cTn id="32" presetID="6" presetClass="entr" presetSubtype="16"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circle(in)">
                                      <p:cBhvr>
                                        <p:cTn id="34" dur="2000"/>
                                        <p:tgtEl>
                                          <p:spTgt spid="1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circle(in)">
                                      <p:cBhvr>
                                        <p:cTn id="37" dur="2000"/>
                                        <p:tgtEl>
                                          <p:spTgt spid="112"/>
                                        </p:tgtEl>
                                      </p:cBhvr>
                                    </p:animEffect>
                                  </p:childTnLst>
                                </p:cTn>
                              </p:par>
                              <p:par>
                                <p:cTn id="38" presetID="6" presetClass="entr" presetSubtype="16"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circle(in)">
                                      <p:cBhvr>
                                        <p:cTn id="40" dur="2000"/>
                                        <p:tgtEl>
                                          <p:spTgt spid="113"/>
                                        </p:tgtEl>
                                      </p:cBhvr>
                                    </p:animEffect>
                                  </p:childTnLst>
                                </p:cTn>
                              </p:par>
                              <p:par>
                                <p:cTn id="41" presetID="6" presetClass="entr" presetSubtype="16"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circle(in)">
                                      <p:cBhvr>
                                        <p:cTn id="43" dur="2000"/>
                                        <p:tgtEl>
                                          <p:spTgt spid="1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circle(in)">
                                      <p:cBhvr>
                                        <p:cTn id="46" dur="2000"/>
                                        <p:tgtEl>
                                          <p:spTgt spid="115"/>
                                        </p:tgtEl>
                                      </p:cBhvr>
                                    </p:animEffect>
                                  </p:childTnLst>
                                </p:cTn>
                              </p:par>
                              <p:par>
                                <p:cTn id="47" presetID="6" presetClass="entr" presetSubtype="16"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circle(in)">
                                      <p:cBhvr>
                                        <p:cTn id="49" dur="2000"/>
                                        <p:tgtEl>
                                          <p:spTgt spid="1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circle(in)">
                                      <p:cBhvr>
                                        <p:cTn id="52" dur="2000"/>
                                        <p:tgtEl>
                                          <p:spTgt spid="1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circle(in)">
                                      <p:cBhvr>
                                        <p:cTn id="55" dur="2000"/>
                                        <p:tgtEl>
                                          <p:spTgt spid="118"/>
                                        </p:tgtEl>
                                      </p:cBhvr>
                                    </p:animEffect>
                                  </p:childTnLst>
                                </p:cTn>
                              </p:par>
                              <p:par>
                                <p:cTn id="56" presetID="6" presetClass="entr" presetSubtype="16" fill="hold"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circle(in)">
                                      <p:cBhvr>
                                        <p:cTn id="58" dur="2000"/>
                                        <p:tgtEl>
                                          <p:spTgt spid="1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circle(in)">
                                      <p:cBhvr>
                                        <p:cTn id="61"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5" grpId="0" animBg="1"/>
      <p:bldP spid="106" grpId="0" animBg="1"/>
      <p:bldP spid="107" grpId="0" animBg="1"/>
      <p:bldP spid="108" grpId="0" animBg="1"/>
      <p:bldP spid="109" grpId="0" animBg="1"/>
      <p:bldP spid="112" grpId="0" animBg="1"/>
      <p:bldP spid="115" grpId="0" animBg="1"/>
      <p:bldP spid="117" grpId="0" animBg="1"/>
      <p:bldP spid="118"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19.png"/>
          <p:cNvPicPr>
            <a:picLocks noChangeAspect="1"/>
          </p:cNvPicPr>
          <p:nvPr/>
        </p:nvPicPr>
        <p:blipFill>
          <a:blip r:embed="rId2">
            <a:extLst/>
          </a:blip>
          <a:stretch>
            <a:fillRect/>
          </a:stretch>
        </p:blipFill>
        <p:spPr>
          <a:xfrm>
            <a:off x="2336751" y="2747011"/>
            <a:ext cx="4470498" cy="2602229"/>
          </a:xfrm>
          <a:prstGeom prst="rect">
            <a:avLst/>
          </a:prstGeom>
          <a:ln w="12700">
            <a:miter lim="400000"/>
          </a:ln>
        </p:spPr>
      </p:pic>
      <p:pic>
        <p:nvPicPr>
          <p:cNvPr id="123" name="image20.png"/>
          <p:cNvPicPr>
            <a:picLocks noChangeAspect="1"/>
          </p:cNvPicPr>
          <p:nvPr/>
        </p:nvPicPr>
        <p:blipFill>
          <a:blip r:embed="rId3">
            <a:extLst/>
          </a:blip>
          <a:stretch>
            <a:fillRect/>
          </a:stretch>
        </p:blipFill>
        <p:spPr>
          <a:xfrm>
            <a:off x="5007023" y="1594486"/>
            <a:ext cx="1800226" cy="2305051"/>
          </a:xfrm>
          <a:prstGeom prst="rect">
            <a:avLst/>
          </a:prstGeom>
          <a:ln w="12700">
            <a:miter lim="400000"/>
          </a:ln>
        </p:spPr>
      </p:pic>
      <p:sp>
        <p:nvSpPr>
          <p:cNvPr id="124" name="Shape 124"/>
          <p:cNvSpPr/>
          <p:nvPr/>
        </p:nvSpPr>
        <p:spPr>
          <a:xfrm>
            <a:off x="457200" y="914400"/>
            <a:ext cx="8229600" cy="0"/>
          </a:xfrm>
          <a:prstGeom prst="line">
            <a:avLst/>
          </a:prstGeom>
          <a:ln w="25400">
            <a:solidFill>
              <a:srgbClr val="D9D9D9"/>
            </a:solidFill>
          </a:ln>
        </p:spPr>
        <p:txBody>
          <a:bodyPr lIns="45719" rIns="45719"/>
          <a:lstStyle/>
          <a:p>
            <a:endParaRPr/>
          </a:p>
        </p:txBody>
      </p:sp>
      <p:sp>
        <p:nvSpPr>
          <p:cNvPr id="125" name="Shape 125"/>
          <p:cNvSpPr>
            <a:spLocks noGrp="1"/>
          </p:cNvSpPr>
          <p:nvPr>
            <p:ph type="title"/>
          </p:nvPr>
        </p:nvSpPr>
        <p:spPr>
          <a:xfrm>
            <a:off x="457200" y="152399"/>
            <a:ext cx="8229600" cy="639764"/>
          </a:xfrm>
          <a:prstGeom prst="rect">
            <a:avLst/>
          </a:prstGeom>
        </p:spPr>
        <p:txBody>
          <a:bodyPr>
            <a:normAutofit fontScale="90000"/>
          </a:bodyPr>
          <a:lstStyle>
            <a:lvl1pPr defTabSz="896111">
              <a:defRPr sz="2744"/>
            </a:lvl1pPr>
          </a:lstStyle>
          <a:p>
            <a:r>
              <a:t>DAMOS PASOS IMPORTANTES EN FAVOR DEL MEDIO AMBIENTE</a:t>
            </a:r>
          </a:p>
        </p:txBody>
      </p:sp>
      <p:sp>
        <p:nvSpPr>
          <p:cNvPr id="126" name="Shape 126"/>
          <p:cNvSpPr/>
          <p:nvPr/>
        </p:nvSpPr>
        <p:spPr>
          <a:xfrm>
            <a:off x="1600200" y="1616256"/>
            <a:ext cx="6191250" cy="4171951"/>
          </a:xfrm>
          <a:prstGeom prst="rect">
            <a:avLst/>
          </a:prstGeom>
          <a:solidFill>
            <a:srgbClr val="FFFFFF">
              <a:alpha val="74000"/>
            </a:srgbClr>
          </a:solidFill>
          <a:ln w="12700">
            <a:miter lim="400000"/>
          </a:ln>
        </p:spPr>
        <p:txBody>
          <a:bodyPr lIns="45719" rIns="45719" anchor="ctr"/>
          <a:lstStyle/>
          <a:p>
            <a:pPr algn="ctr">
              <a:defRPr>
                <a:solidFill>
                  <a:srgbClr val="FFFFFF"/>
                </a:solidFill>
              </a:defRPr>
            </a:pPr>
            <a:endParaRPr/>
          </a:p>
        </p:txBody>
      </p:sp>
      <p:grpSp>
        <p:nvGrpSpPr>
          <p:cNvPr id="130" name="Group 130"/>
          <p:cNvGrpSpPr/>
          <p:nvPr/>
        </p:nvGrpSpPr>
        <p:grpSpPr>
          <a:xfrm>
            <a:off x="762000" y="1981200"/>
            <a:ext cx="3352800" cy="3551062"/>
            <a:chOff x="0" y="0"/>
            <a:chExt cx="3352800" cy="3551061"/>
          </a:xfrm>
        </p:grpSpPr>
        <p:sp>
          <p:nvSpPr>
            <p:cNvPr id="127" name="Shape 127"/>
            <p:cNvSpPr/>
            <p:nvPr/>
          </p:nvSpPr>
          <p:spPr>
            <a:xfrm>
              <a:off x="495300" y="1600200"/>
              <a:ext cx="2438400" cy="19508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solidFill>
                    <a:srgbClr val="595959"/>
                  </a:solidFill>
                  <a:latin typeface="Arial"/>
                  <a:ea typeface="Arial"/>
                  <a:cs typeface="Arial"/>
                  <a:sym typeface="Arial"/>
                </a:defRPr>
              </a:lvl1pPr>
            </a:lstStyle>
            <a:p>
              <a:r>
                <a:rPr dirty="0"/>
                <a:t>Los </a:t>
              </a:r>
              <a:r>
                <a:rPr dirty="0" err="1"/>
                <a:t>miembros</a:t>
              </a:r>
              <a:r>
                <a:rPr dirty="0"/>
                <a:t> de la </a:t>
              </a:r>
              <a:r>
                <a:rPr dirty="0" err="1"/>
                <a:t>Alianza</a:t>
              </a:r>
              <a:r>
                <a:rPr dirty="0"/>
                <a:t> se </a:t>
              </a:r>
              <a:r>
                <a:rPr dirty="0" err="1"/>
                <a:t>comprometieron</a:t>
              </a:r>
              <a:r>
                <a:rPr dirty="0"/>
                <a:t> </a:t>
              </a:r>
              <a:r>
                <a:rPr dirty="0" err="1"/>
                <a:t>voluntariamente</a:t>
              </a:r>
              <a:r>
                <a:rPr dirty="0"/>
                <a:t> a suspender la </a:t>
              </a:r>
              <a:r>
                <a:rPr dirty="0" err="1"/>
                <a:t>pesca</a:t>
              </a:r>
              <a:r>
                <a:rPr dirty="0"/>
                <a:t> del </a:t>
              </a:r>
              <a:r>
                <a:rPr dirty="0" err="1"/>
                <a:t>atún</a:t>
              </a:r>
              <a:r>
                <a:rPr dirty="0"/>
                <a:t> </a:t>
              </a:r>
              <a:r>
                <a:rPr dirty="0" err="1"/>
                <a:t>aleta</a:t>
              </a:r>
              <a:r>
                <a:rPr dirty="0"/>
                <a:t> </a:t>
              </a:r>
              <a:r>
                <a:rPr dirty="0" err="1"/>
                <a:t>azul</a:t>
              </a:r>
              <a:r>
                <a:rPr dirty="0"/>
                <a:t> </a:t>
              </a:r>
              <a:r>
                <a:rPr dirty="0" err="1"/>
                <a:t>por</a:t>
              </a:r>
              <a:r>
                <a:rPr dirty="0"/>
                <a:t> un </a:t>
              </a:r>
              <a:r>
                <a:rPr dirty="0" err="1"/>
                <a:t>periodo</a:t>
              </a:r>
              <a:r>
                <a:rPr dirty="0"/>
                <a:t> de 5 </a:t>
              </a:r>
              <a:r>
                <a:rPr dirty="0" err="1"/>
                <a:t>años</a:t>
              </a:r>
              <a:r>
                <a:rPr dirty="0"/>
                <a:t>. </a:t>
              </a:r>
            </a:p>
          </p:txBody>
        </p:sp>
        <p:sp>
          <p:nvSpPr>
            <p:cNvPr id="128" name="Shape 128"/>
            <p:cNvSpPr/>
            <p:nvPr/>
          </p:nvSpPr>
          <p:spPr>
            <a:xfrm>
              <a:off x="0" y="0"/>
              <a:ext cx="3352800" cy="15011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800">
                  <a:solidFill>
                    <a:srgbClr val="45BB0A"/>
                  </a:solidFill>
                  <a:latin typeface="Impact"/>
                  <a:ea typeface="Impact"/>
                  <a:cs typeface="Impact"/>
                  <a:sym typeface="Impact"/>
                </a:defRPr>
              </a:lvl1pPr>
            </a:lstStyle>
            <a:p>
              <a:r>
                <a:rPr dirty="0"/>
                <a:t>5 AÑOS</a:t>
              </a:r>
              <a:endParaRPr sz="4400" dirty="0"/>
            </a:p>
          </p:txBody>
        </p:sp>
        <p:sp>
          <p:nvSpPr>
            <p:cNvPr id="129" name="Shape 129"/>
            <p:cNvSpPr/>
            <p:nvPr/>
          </p:nvSpPr>
          <p:spPr>
            <a:xfrm>
              <a:off x="342900" y="609600"/>
              <a:ext cx="2667000" cy="586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3200">
                  <a:solidFill>
                    <a:srgbClr val="106D72"/>
                  </a:solidFill>
                  <a:latin typeface="Impact"/>
                  <a:ea typeface="Impact"/>
                  <a:cs typeface="Impact"/>
                  <a:sym typeface="Impact"/>
                </a:defRPr>
              </a:lvl1pPr>
            </a:lstStyle>
            <a:p>
              <a:r>
                <a:t>COMPROMISO</a:t>
              </a:r>
            </a:p>
          </p:txBody>
        </p:sp>
      </p:grpSp>
      <p:sp>
        <p:nvSpPr>
          <p:cNvPr id="131" name="Shape 131"/>
          <p:cNvSpPr/>
          <p:nvPr/>
        </p:nvSpPr>
        <p:spPr>
          <a:xfrm>
            <a:off x="474617" y="1125060"/>
            <a:ext cx="8229601" cy="523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2800">
                <a:solidFill>
                  <a:srgbClr val="106D72"/>
                </a:solidFill>
                <a:latin typeface="Impact"/>
                <a:ea typeface="Impact"/>
                <a:cs typeface="Impact"/>
                <a:sym typeface="Impact"/>
              </a:defRPr>
            </a:lvl1pPr>
          </a:lstStyle>
          <a:p>
            <a:r>
              <a:t>Por ejemplo:</a:t>
            </a:r>
          </a:p>
        </p:txBody>
      </p:sp>
      <p:sp>
        <p:nvSpPr>
          <p:cNvPr id="132" name="Shape 132"/>
          <p:cNvSpPr/>
          <p:nvPr/>
        </p:nvSpPr>
        <p:spPr>
          <a:xfrm>
            <a:off x="1219200" y="3048000"/>
            <a:ext cx="2514600" cy="5867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solidFill>
                  <a:srgbClr val="45BB0A"/>
                </a:solidFill>
                <a:latin typeface="Impact"/>
                <a:ea typeface="Impact"/>
                <a:cs typeface="Impact"/>
                <a:sym typeface="Impact"/>
              </a:defRPr>
            </a:lvl1pPr>
          </a:lstStyle>
          <a:p>
            <a:r>
              <a:rPr dirty="0"/>
              <a:t>VOLUNTARIO</a:t>
            </a:r>
          </a:p>
        </p:txBody>
      </p:sp>
      <p:grpSp>
        <p:nvGrpSpPr>
          <p:cNvPr id="136" name="Group 136"/>
          <p:cNvGrpSpPr/>
          <p:nvPr/>
        </p:nvGrpSpPr>
        <p:grpSpPr>
          <a:xfrm>
            <a:off x="5907135" y="3062423"/>
            <a:ext cx="2438401" cy="2758301"/>
            <a:chOff x="0" y="0"/>
            <a:chExt cx="2438400" cy="2758299"/>
          </a:xfrm>
        </p:grpSpPr>
        <p:sp>
          <p:nvSpPr>
            <p:cNvPr id="133" name="Shape 133"/>
            <p:cNvSpPr/>
            <p:nvPr/>
          </p:nvSpPr>
          <p:spPr>
            <a:xfrm>
              <a:off x="0" y="1280975"/>
              <a:ext cx="2438400" cy="14773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solidFill>
                    <a:srgbClr val="595959"/>
                  </a:solidFill>
                  <a:latin typeface="Arial"/>
                  <a:ea typeface="Arial"/>
                  <a:cs typeface="Arial"/>
                  <a:sym typeface="Arial"/>
                </a:defRPr>
              </a:lvl1pPr>
            </a:lstStyle>
            <a:p>
              <a:r>
                <a:rPr dirty="0" err="1"/>
                <a:t>Actualmente</a:t>
              </a:r>
              <a:r>
                <a:rPr dirty="0"/>
                <a:t>, la </a:t>
              </a:r>
              <a:r>
                <a:rPr dirty="0" err="1"/>
                <a:t>Alianza</a:t>
              </a:r>
              <a:r>
                <a:rPr dirty="0"/>
                <a:t> </a:t>
              </a:r>
              <a:r>
                <a:rPr dirty="0" err="1"/>
                <a:t>busca</a:t>
              </a:r>
              <a:r>
                <a:rPr dirty="0"/>
                <a:t> </a:t>
              </a:r>
              <a:r>
                <a:rPr dirty="0" err="1" smtClean="0"/>
                <a:t>obt</a:t>
              </a:r>
              <a:r>
                <a:rPr lang="es-MX" dirty="0" smtClean="0"/>
                <a:t>e</a:t>
              </a:r>
              <a:r>
                <a:rPr dirty="0" err="1" smtClean="0"/>
                <a:t>ner</a:t>
              </a:r>
              <a:r>
                <a:rPr dirty="0" smtClean="0"/>
                <a:t> </a:t>
              </a:r>
              <a:r>
                <a:rPr dirty="0"/>
                <a:t>la </a:t>
              </a:r>
              <a:r>
                <a:rPr dirty="0" err="1"/>
                <a:t>certificación</a:t>
              </a:r>
              <a:r>
                <a:rPr dirty="0"/>
                <a:t> MSC a </a:t>
              </a:r>
              <a:r>
                <a:rPr dirty="0" err="1"/>
                <a:t>manos</a:t>
              </a:r>
              <a:r>
                <a:rPr dirty="0"/>
                <a:t> de SCS Global Services. </a:t>
              </a:r>
            </a:p>
          </p:txBody>
        </p:sp>
        <p:sp>
          <p:nvSpPr>
            <p:cNvPr id="134" name="Shape 134"/>
            <p:cNvSpPr/>
            <p:nvPr/>
          </p:nvSpPr>
          <p:spPr>
            <a:xfrm>
              <a:off x="76200" y="0"/>
              <a:ext cx="2209800" cy="764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400">
                  <a:solidFill>
                    <a:srgbClr val="45BB0A"/>
                  </a:solidFill>
                  <a:latin typeface="Impact"/>
                  <a:ea typeface="Impact"/>
                  <a:cs typeface="Impact"/>
                  <a:sym typeface="Impact"/>
                </a:defRPr>
              </a:lvl1pPr>
            </a:lstStyle>
            <a:p>
              <a:r>
                <a:rPr dirty="0"/>
                <a:t>PROCESO</a:t>
              </a:r>
            </a:p>
          </p:txBody>
        </p:sp>
        <p:sp>
          <p:nvSpPr>
            <p:cNvPr id="135" name="Shape 135"/>
            <p:cNvSpPr/>
            <p:nvPr/>
          </p:nvSpPr>
          <p:spPr>
            <a:xfrm>
              <a:off x="76200" y="609600"/>
              <a:ext cx="2362200" cy="764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400">
                  <a:solidFill>
                    <a:srgbClr val="106D72"/>
                  </a:solidFill>
                  <a:latin typeface="Impact"/>
                  <a:ea typeface="Impact"/>
                  <a:cs typeface="Impact"/>
                  <a:sym typeface="Impact"/>
                </a:defRPr>
              </a:lvl1pPr>
            </a:lstStyle>
            <a:p>
              <a:r>
                <a:t>MSC</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circle(in)">
                                      <p:cBhvr>
                                        <p:cTn id="7" dur="2000"/>
                                        <p:tgtEl>
                                          <p:spTgt spid="122"/>
                                        </p:tgtEl>
                                      </p:cBhvr>
                                    </p:animEffect>
                                  </p:childTnLst>
                                </p:cTn>
                              </p:par>
                              <p:par>
                                <p:cTn id="8" presetID="6" presetClass="entr" presetSubtype="16"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circle(in)">
                                      <p:cBhvr>
                                        <p:cTn id="10" dur="2000"/>
                                        <p:tgtEl>
                                          <p:spTgt spid="1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circle(in)">
                                      <p:cBhvr>
                                        <p:cTn id="13" dur="2000"/>
                                        <p:tgtEl>
                                          <p:spTgt spid="126"/>
                                        </p:tgtEl>
                                      </p:cBhvr>
                                    </p:animEffect>
                                  </p:childTnLst>
                                </p:cTn>
                              </p:par>
                              <p:par>
                                <p:cTn id="14" presetID="6" presetClass="entr" presetSubtype="16" fill="hold"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circle(in)">
                                      <p:cBhvr>
                                        <p:cTn id="16" dur="2000"/>
                                        <p:tgtEl>
                                          <p:spTgt spid="13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circle(in)">
                                      <p:cBhvr>
                                        <p:cTn id="19" dur="2000"/>
                                        <p:tgtEl>
                                          <p:spTgt spid="1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circle(in)">
                                      <p:cBhvr>
                                        <p:cTn id="22" dur="2000"/>
                                        <p:tgtEl>
                                          <p:spTgt spid="132"/>
                                        </p:tgtEl>
                                      </p:cBhvr>
                                    </p:animEffect>
                                  </p:childTnLst>
                                </p:cTn>
                              </p:par>
                              <p:par>
                                <p:cTn id="23" presetID="6" presetClass="entr" presetSubtype="16"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circle(in)">
                                      <p:cBhvr>
                                        <p:cTn id="25"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1" grpId="0" animBg="1"/>
      <p:bldP spid="1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TÉCNICA </a:t>
            </a:r>
            <a:r>
              <a:rPr lang="en-US" dirty="0" smtClean="0"/>
              <a:t>: </a:t>
            </a:r>
            <a:r>
              <a:rPr lang="en-US" dirty="0" smtClean="0"/>
              <a:t>PESCA </a:t>
            </a:r>
            <a:r>
              <a:rPr lang="en-US" dirty="0" smtClean="0"/>
              <a:t>CON DELFINES</a:t>
            </a:r>
            <a:endParaRPr lang="en-US" dirty="0"/>
          </a:p>
        </p:txBody>
      </p:sp>
      <p:cxnSp>
        <p:nvCxnSpPr>
          <p:cNvPr id="4" name="Straight Connector 3"/>
          <p:cNvCxnSpPr/>
          <p:nvPr/>
        </p:nvCxnSpPr>
        <p:spPr>
          <a:xfrm>
            <a:off x="457200" y="914400"/>
            <a:ext cx="82296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885950" y="1970313"/>
            <a:ext cx="5372100" cy="2676525"/>
          </a:xfrm>
          <a:prstGeom prst="rect">
            <a:avLst/>
          </a:prstGeom>
        </p:spPr>
      </p:pic>
      <p:sp>
        <p:nvSpPr>
          <p:cNvPr id="15" name="Title 1"/>
          <p:cNvSpPr txBox="1">
            <a:spLocks/>
          </p:cNvSpPr>
          <p:nvPr/>
        </p:nvSpPr>
        <p:spPr>
          <a:xfrm>
            <a:off x="579912" y="5029200"/>
            <a:ext cx="8229600" cy="639762"/>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2800" kern="1200">
                <a:solidFill>
                  <a:srgbClr val="106D72"/>
                </a:solidFill>
                <a:latin typeface="Impact" panose="020B0806030902050204" pitchFamily="34" charset="0"/>
                <a:ea typeface="+mj-ea"/>
                <a:cs typeface="Arial Black"/>
              </a:defRPr>
            </a:lvl1pPr>
          </a:lstStyle>
          <a:p>
            <a:r>
              <a:rPr lang="es-MX" dirty="0" smtClean="0">
                <a:solidFill>
                  <a:schemeClr val="tx1">
                    <a:lumMod val="65000"/>
                    <a:lumOff val="35000"/>
                  </a:schemeClr>
                </a:solidFill>
                <a:latin typeface="Arial" panose="020B0604020202020204" pitchFamily="34" charset="0"/>
                <a:cs typeface="Arial" panose="020B0604020202020204" pitchFamily="34" charset="0"/>
              </a:rPr>
              <a:t>Específicamente para proteger poblaciones de atún y minimizar pesca incidental.</a:t>
            </a:r>
            <a:endParaRPr lang="es-MX"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63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TÉCNICA </a:t>
            </a:r>
            <a:r>
              <a:rPr lang="en-US" dirty="0" smtClean="0"/>
              <a:t>SUSTENTABLE</a:t>
            </a:r>
            <a:endParaRPr lang="en-US" dirty="0"/>
          </a:p>
        </p:txBody>
      </p:sp>
      <p:cxnSp>
        <p:nvCxnSpPr>
          <p:cNvPr id="4" name="Straight Connector 3"/>
          <p:cNvCxnSpPr/>
          <p:nvPr/>
        </p:nvCxnSpPr>
        <p:spPr>
          <a:xfrm>
            <a:off x="457200" y="914400"/>
            <a:ext cx="82296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914400" y="2743200"/>
            <a:ext cx="6735288" cy="2392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rgbClr val="106D72"/>
                </a:solidFill>
                <a:latin typeface="Impact" panose="020B0806030902050204" pitchFamily="34" charset="0"/>
                <a:ea typeface="+mj-ea"/>
                <a:cs typeface="Arial Black"/>
              </a:defRPr>
            </a:lvl1pPr>
          </a:lstStyle>
          <a:p>
            <a:pPr hangingPunct="0">
              <a:spcBef>
                <a:spcPts val="0"/>
              </a:spcBef>
              <a:defRPr sz="2400">
                <a:solidFill>
                  <a:srgbClr val="404040"/>
                </a:solidFill>
                <a:latin typeface="Arial"/>
                <a:ea typeface="Arial"/>
                <a:cs typeface="Arial"/>
                <a:sym typeface="Arial"/>
              </a:defRPr>
            </a:pPr>
            <a:endParaRPr lang="en-US" sz="2400" dirty="0">
              <a:solidFill>
                <a:srgbClr val="404040"/>
              </a:solidFill>
              <a:latin typeface="Arial"/>
              <a:ea typeface="Arial"/>
              <a:cs typeface="Arial"/>
            </a:endParaRPr>
          </a:p>
          <a:p>
            <a:pPr marL="342900" indent="-342900">
              <a:buClr>
                <a:srgbClr val="45BB0A"/>
              </a:buClr>
              <a:buSzPct val="125000"/>
              <a:buFont typeface="Wingdings" panose="05000000000000000000" pitchFamily="2" charset="2"/>
              <a:buChar char=""/>
              <a:defRPr sz="2400">
                <a:solidFill>
                  <a:srgbClr val="404040"/>
                </a:solidFill>
                <a:latin typeface="Arial"/>
                <a:ea typeface="Arial"/>
                <a:cs typeface="Arial"/>
                <a:sym typeface="Arial"/>
              </a:defRPr>
            </a:pPr>
            <a:r>
              <a:rPr lang="en-US" sz="2400" dirty="0" smtClean="0">
                <a:solidFill>
                  <a:srgbClr val="404040"/>
                </a:solidFill>
                <a:latin typeface="Arial"/>
                <a:ea typeface="Arial"/>
                <a:cs typeface="Arial"/>
              </a:rPr>
              <a:t>Las ONGs </a:t>
            </a:r>
            <a:r>
              <a:rPr lang="en-US" sz="2400" dirty="0" err="1">
                <a:solidFill>
                  <a:srgbClr val="404040"/>
                </a:solidFill>
                <a:latin typeface="Arial"/>
                <a:ea typeface="Arial"/>
                <a:cs typeface="Arial"/>
              </a:rPr>
              <a:t>más</a:t>
            </a:r>
            <a:r>
              <a:rPr lang="en-US" sz="2400" dirty="0">
                <a:solidFill>
                  <a:srgbClr val="404040"/>
                </a:solidFill>
                <a:latin typeface="Arial"/>
                <a:ea typeface="Arial"/>
                <a:cs typeface="Arial"/>
              </a:rPr>
              <a:t> </a:t>
            </a:r>
            <a:r>
              <a:rPr lang="en-US" sz="2400" dirty="0" err="1">
                <a:solidFill>
                  <a:srgbClr val="404040"/>
                </a:solidFill>
                <a:latin typeface="Arial"/>
                <a:ea typeface="Arial"/>
                <a:cs typeface="Arial"/>
              </a:rPr>
              <a:t>importantes</a:t>
            </a:r>
            <a:r>
              <a:rPr lang="en-US" sz="2400" dirty="0">
                <a:solidFill>
                  <a:srgbClr val="404040"/>
                </a:solidFill>
                <a:latin typeface="Arial"/>
                <a:ea typeface="Arial"/>
                <a:cs typeface="Arial"/>
              </a:rPr>
              <a:t> </a:t>
            </a:r>
            <a:r>
              <a:rPr lang="en-US" sz="2400" dirty="0" err="1">
                <a:solidFill>
                  <a:srgbClr val="404040"/>
                </a:solidFill>
                <a:latin typeface="Arial"/>
                <a:ea typeface="Arial"/>
                <a:cs typeface="Arial"/>
              </a:rPr>
              <a:t>internacionalmente</a:t>
            </a:r>
            <a:r>
              <a:rPr lang="en-US" sz="2400" dirty="0">
                <a:solidFill>
                  <a:srgbClr val="404040"/>
                </a:solidFill>
                <a:latin typeface="Arial"/>
                <a:ea typeface="Arial"/>
                <a:cs typeface="Arial"/>
              </a:rPr>
              <a:t> </a:t>
            </a:r>
            <a:r>
              <a:rPr lang="en-US" sz="2400" dirty="0" err="1">
                <a:solidFill>
                  <a:srgbClr val="404040"/>
                </a:solidFill>
                <a:latin typeface="Arial"/>
                <a:ea typeface="Arial"/>
                <a:cs typeface="Arial"/>
              </a:rPr>
              <a:t>apoyaron</a:t>
            </a:r>
            <a:r>
              <a:rPr lang="en-US" sz="2400" dirty="0">
                <a:solidFill>
                  <a:srgbClr val="404040"/>
                </a:solidFill>
                <a:latin typeface="Arial"/>
                <a:ea typeface="Arial"/>
                <a:cs typeface="Arial"/>
              </a:rPr>
              <a:t> el </a:t>
            </a:r>
            <a:r>
              <a:rPr lang="en-US" sz="2400" dirty="0" err="1">
                <a:solidFill>
                  <a:srgbClr val="404040"/>
                </a:solidFill>
                <a:latin typeface="Arial"/>
                <a:ea typeface="Arial"/>
                <a:cs typeface="Arial"/>
              </a:rPr>
              <a:t>método</a:t>
            </a:r>
            <a:r>
              <a:rPr lang="en-US" sz="2400" dirty="0">
                <a:solidFill>
                  <a:srgbClr val="404040"/>
                </a:solidFill>
                <a:latin typeface="Arial"/>
                <a:ea typeface="Arial"/>
                <a:cs typeface="Arial"/>
              </a:rPr>
              <a:t> de </a:t>
            </a:r>
            <a:r>
              <a:rPr lang="en-US" sz="2400" dirty="0" err="1">
                <a:solidFill>
                  <a:srgbClr val="404040"/>
                </a:solidFill>
                <a:latin typeface="Arial"/>
                <a:ea typeface="Arial"/>
                <a:cs typeface="Arial"/>
              </a:rPr>
              <a:t>pesca</a:t>
            </a:r>
            <a:r>
              <a:rPr lang="en-US" sz="2400" dirty="0">
                <a:solidFill>
                  <a:srgbClr val="404040"/>
                </a:solidFill>
                <a:latin typeface="Arial"/>
                <a:ea typeface="Arial"/>
                <a:cs typeface="Arial"/>
              </a:rPr>
              <a:t> </a:t>
            </a:r>
            <a:r>
              <a:rPr lang="en-US" sz="2400" dirty="0" err="1">
                <a:solidFill>
                  <a:srgbClr val="404040"/>
                </a:solidFill>
                <a:latin typeface="Arial"/>
                <a:ea typeface="Arial"/>
                <a:cs typeface="Arial"/>
              </a:rPr>
              <a:t>como</a:t>
            </a:r>
            <a:r>
              <a:rPr lang="en-US" sz="2400" dirty="0">
                <a:solidFill>
                  <a:srgbClr val="404040"/>
                </a:solidFill>
                <a:latin typeface="Arial"/>
                <a:ea typeface="Arial"/>
                <a:cs typeface="Arial"/>
              </a:rPr>
              <a:t> el </a:t>
            </a:r>
            <a:r>
              <a:rPr lang="en-US" sz="2400" dirty="0" err="1">
                <a:solidFill>
                  <a:srgbClr val="404040"/>
                </a:solidFill>
                <a:latin typeface="Arial"/>
                <a:ea typeface="Arial"/>
                <a:cs typeface="Arial"/>
              </a:rPr>
              <a:t>más</a:t>
            </a:r>
            <a:r>
              <a:rPr lang="en-US" sz="2400" dirty="0">
                <a:solidFill>
                  <a:srgbClr val="404040"/>
                </a:solidFill>
                <a:latin typeface="Arial"/>
                <a:ea typeface="Arial"/>
                <a:cs typeface="Arial"/>
              </a:rPr>
              <a:t> </a:t>
            </a:r>
            <a:r>
              <a:rPr lang="en-US" sz="2400" dirty="0" err="1" smtClean="0">
                <a:solidFill>
                  <a:srgbClr val="404040"/>
                </a:solidFill>
                <a:latin typeface="Arial"/>
                <a:ea typeface="Arial"/>
                <a:cs typeface="Arial"/>
              </a:rPr>
              <a:t>sustentable</a:t>
            </a:r>
            <a:r>
              <a:rPr lang="en-US" sz="2400" dirty="0" smtClean="0">
                <a:solidFill>
                  <a:srgbClr val="404040"/>
                </a:solidFill>
                <a:latin typeface="Arial"/>
                <a:ea typeface="Arial"/>
                <a:cs typeface="Arial"/>
              </a:rPr>
              <a:t> </a:t>
            </a:r>
            <a:r>
              <a:rPr lang="es-MX" dirty="0" smtClean="0"/>
              <a:t>…</a:t>
            </a:r>
          </a:p>
          <a:p>
            <a:pPr marL="342900" indent="-342900">
              <a:buClr>
                <a:srgbClr val="45BB0A"/>
              </a:buClr>
              <a:buSzPct val="125000"/>
              <a:buFont typeface="Wingdings"/>
              <a:buChar char="▪"/>
              <a:defRPr sz="2400">
                <a:solidFill>
                  <a:srgbClr val="404040"/>
                </a:solidFill>
                <a:latin typeface="Arial"/>
                <a:ea typeface="Arial"/>
                <a:cs typeface="Arial"/>
                <a:sym typeface="Arial"/>
              </a:defRPr>
            </a:pPr>
            <a:endParaRPr lang="es-MX" dirty="0" smtClean="0"/>
          </a:p>
          <a:p>
            <a:r>
              <a:rPr lang="en-US" sz="2000" b="1" dirty="0">
                <a:solidFill>
                  <a:srgbClr val="45BB0A"/>
                </a:solidFill>
                <a:latin typeface="Arial" panose="020B0604020202020204" pitchFamily="34" charset="0"/>
                <a:cs typeface="Arial" panose="020B0604020202020204" pitchFamily="34" charset="0"/>
              </a:rPr>
              <a:t>“</a:t>
            </a:r>
            <a:r>
              <a:rPr lang="en-US" sz="2000" dirty="0">
                <a:solidFill>
                  <a:schemeClr val="tx1">
                    <a:lumMod val="65000"/>
                    <a:lumOff val="35000"/>
                  </a:schemeClr>
                </a:solidFill>
                <a:latin typeface="Arial" panose="020B0604020202020204" pitchFamily="34" charset="0"/>
                <a:cs typeface="Arial" panose="020B0604020202020204" pitchFamily="34" charset="0"/>
              </a:rPr>
              <a:t>Los </a:t>
            </a:r>
            <a:r>
              <a:rPr lang="en-US" sz="2000" dirty="0" err="1">
                <a:solidFill>
                  <a:schemeClr val="tx1">
                    <a:lumMod val="65000"/>
                    <a:lumOff val="35000"/>
                  </a:schemeClr>
                </a:solidFill>
                <a:latin typeface="Arial" panose="020B0604020202020204" pitchFamily="34" charset="0"/>
                <a:cs typeface="Arial" panose="020B0604020202020204" pitchFamily="34" charset="0"/>
              </a:rPr>
              <a:t>adelantos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en</a:t>
            </a:r>
            <a:r>
              <a:rPr lang="en-US" sz="2000" dirty="0">
                <a:solidFill>
                  <a:schemeClr val="tx1">
                    <a:lumMod val="65000"/>
                    <a:lumOff val="35000"/>
                  </a:schemeClr>
                </a:solidFill>
                <a:latin typeface="Arial" panose="020B0604020202020204" pitchFamily="34" charset="0"/>
                <a:cs typeface="Arial" panose="020B0604020202020204" pitchFamily="34" charset="0"/>
              </a:rPr>
              <a:t> la </a:t>
            </a:r>
            <a:r>
              <a:rPr lang="en-US" sz="2000" dirty="0" err="1">
                <a:solidFill>
                  <a:schemeClr val="tx1">
                    <a:lumMod val="65000"/>
                    <a:lumOff val="35000"/>
                  </a:schemeClr>
                </a:solidFill>
                <a:latin typeface="Arial" panose="020B0604020202020204" pitchFamily="34" charset="0"/>
                <a:cs typeface="Arial" panose="020B0604020202020204" pitchFamily="34" charset="0"/>
              </a:rPr>
              <a:t>tecnología</a:t>
            </a:r>
            <a:r>
              <a:rPr lang="en-US" sz="2000" dirty="0">
                <a:solidFill>
                  <a:schemeClr val="tx1">
                    <a:lumMod val="65000"/>
                    <a:lumOff val="35000"/>
                  </a:schemeClr>
                </a:solidFill>
                <a:latin typeface="Arial" panose="020B0604020202020204" pitchFamily="34" charset="0"/>
                <a:cs typeface="Arial" panose="020B0604020202020204" pitchFamily="34" charset="0"/>
              </a:rPr>
              <a:t> de </a:t>
            </a:r>
            <a:r>
              <a:rPr lang="en-US" sz="2000" dirty="0" err="1">
                <a:solidFill>
                  <a:schemeClr val="tx1">
                    <a:lumMod val="65000"/>
                    <a:lumOff val="35000"/>
                  </a:schemeClr>
                </a:solidFill>
                <a:latin typeface="Arial" panose="020B0604020202020204" pitchFamily="34" charset="0"/>
                <a:cs typeface="Arial" panose="020B0604020202020204" pitchFamily="34" charset="0"/>
              </a:rPr>
              <a:t>pesca</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han</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reducido</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significativamente</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los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impactos</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en</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delfines</a:t>
            </a:r>
            <a:r>
              <a:rPr lang="en-US" sz="2000" dirty="0">
                <a:solidFill>
                  <a:schemeClr val="tx1">
                    <a:lumMod val="65000"/>
                    <a:lumOff val="35000"/>
                  </a:schemeClr>
                </a:solidFill>
                <a:latin typeface="Arial" panose="020B0604020202020204" pitchFamily="34" charset="0"/>
                <a:cs typeface="Arial" panose="020B0604020202020204" pitchFamily="34" charset="0"/>
              </a:rPr>
              <a:t>, y </a:t>
            </a:r>
            <a:r>
              <a:rPr lang="en-US" sz="2000" b="1" i="1" dirty="0" err="1">
                <a:solidFill>
                  <a:srgbClr val="FF0000"/>
                </a:solidFill>
                <a:latin typeface="Arial" panose="020B0604020202020204" pitchFamily="34" charset="0"/>
                <a:cs typeface="Arial" panose="020B0604020202020204" pitchFamily="34" charset="0"/>
              </a:rPr>
              <a:t>los</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barcos</a:t>
            </a:r>
            <a:r>
              <a:rPr lang="en-US" sz="2000" b="1" i="1" dirty="0">
                <a:solidFill>
                  <a:srgbClr val="FF0000"/>
                </a:solidFill>
                <a:latin typeface="Arial" panose="020B0604020202020204" pitchFamily="34" charset="0"/>
                <a:cs typeface="Arial" panose="020B0604020202020204" pitchFamily="34" charset="0"/>
              </a:rPr>
              <a:t> de </a:t>
            </a:r>
            <a:r>
              <a:rPr lang="en-US" sz="2000" b="1" i="1" dirty="0" err="1">
                <a:solidFill>
                  <a:srgbClr val="FF0000"/>
                </a:solidFill>
                <a:latin typeface="Arial" panose="020B0604020202020204" pitchFamily="34" charset="0"/>
                <a:cs typeface="Arial" panose="020B0604020202020204" pitchFamily="34" charset="0"/>
              </a:rPr>
              <a:t>cerco</a:t>
            </a:r>
            <a:r>
              <a:rPr lang="en-US" sz="2000" b="1" i="1" dirty="0">
                <a:solidFill>
                  <a:srgbClr val="FF0000"/>
                </a:solidFill>
                <a:latin typeface="Arial" panose="020B0604020202020204" pitchFamily="34" charset="0"/>
                <a:cs typeface="Arial" panose="020B0604020202020204" pitchFamily="34" charset="0"/>
              </a:rPr>
              <a:t> que </a:t>
            </a:r>
            <a:r>
              <a:rPr lang="en-US" sz="2000" b="1" i="1" dirty="0" err="1">
                <a:solidFill>
                  <a:srgbClr val="FF0000"/>
                </a:solidFill>
                <a:latin typeface="Arial" panose="020B0604020202020204" pitchFamily="34" charset="0"/>
                <a:cs typeface="Arial" panose="020B0604020202020204" pitchFamily="34" charset="0"/>
              </a:rPr>
              <a:t>pescan</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sobre</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delfines</a:t>
            </a:r>
            <a:r>
              <a:rPr lang="en-US" sz="2000" b="1" i="1" dirty="0">
                <a:solidFill>
                  <a:srgbClr val="FF0000"/>
                </a:solidFill>
                <a:latin typeface="Arial" panose="020B0604020202020204" pitchFamily="34" charset="0"/>
                <a:cs typeface="Arial" panose="020B0604020202020204" pitchFamily="34" charset="0"/>
              </a:rPr>
              <a:t> se </a:t>
            </a:r>
            <a:r>
              <a:rPr lang="en-US" sz="2000" b="1" i="1" dirty="0" err="1">
                <a:solidFill>
                  <a:srgbClr val="FF0000"/>
                </a:solidFill>
                <a:latin typeface="Arial" panose="020B0604020202020204" pitchFamily="34" charset="0"/>
                <a:cs typeface="Arial" panose="020B0604020202020204" pitchFamily="34" charset="0"/>
              </a:rPr>
              <a:t>han</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convertido</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en</a:t>
            </a:r>
            <a:r>
              <a:rPr lang="en-US" sz="2000" b="1" i="1" dirty="0">
                <a:solidFill>
                  <a:srgbClr val="FF0000"/>
                </a:solidFill>
                <a:latin typeface="Arial" panose="020B0604020202020204" pitchFamily="34" charset="0"/>
                <a:cs typeface="Arial" panose="020B0604020202020204" pitchFamily="34" charset="0"/>
              </a:rPr>
              <a:t> el </a:t>
            </a:r>
            <a:r>
              <a:rPr lang="en-US" sz="2000" b="1" i="1" dirty="0" err="1">
                <a:solidFill>
                  <a:srgbClr val="FF0000"/>
                </a:solidFill>
                <a:latin typeface="Arial" panose="020B0604020202020204" pitchFamily="34" charset="0"/>
                <a:cs typeface="Arial" panose="020B0604020202020204" pitchFamily="34" charset="0"/>
              </a:rPr>
              <a:t>método</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más</a:t>
            </a:r>
            <a:r>
              <a:rPr lang="en-US" sz="2000" b="1" i="1" dirty="0">
                <a:solidFill>
                  <a:srgbClr val="FF0000"/>
                </a:solidFill>
                <a:latin typeface="Arial" panose="020B0604020202020204" pitchFamily="34" charset="0"/>
                <a:cs typeface="Arial" panose="020B0604020202020204" pitchFamily="34" charset="0"/>
              </a:rPr>
              <a:t> viable </a:t>
            </a:r>
            <a:r>
              <a:rPr lang="en-US" sz="2000" b="1" i="1" dirty="0" err="1">
                <a:solidFill>
                  <a:srgbClr val="FF0000"/>
                </a:solidFill>
                <a:latin typeface="Arial" panose="020B0604020202020204" pitchFamily="34" charset="0"/>
                <a:cs typeface="Arial" panose="020B0604020202020204" pitchFamily="34" charset="0"/>
              </a:rPr>
              <a:t>ecológicamente</a:t>
            </a:r>
            <a:r>
              <a:rPr lang="en-US" sz="2000" b="1" i="1" dirty="0">
                <a:solidFill>
                  <a:srgbClr val="FF0000"/>
                </a:solidFill>
                <a:latin typeface="Arial" panose="020B0604020202020204" pitchFamily="34" charset="0"/>
                <a:cs typeface="Arial" panose="020B0604020202020204" pitchFamily="34" charset="0"/>
              </a:rPr>
              <a:t>  </a:t>
            </a:r>
            <a:r>
              <a:rPr lang="en-US" sz="2000" dirty="0">
                <a:solidFill>
                  <a:schemeClr val="tx1">
                    <a:lumMod val="65000"/>
                    <a:lumOff val="35000"/>
                  </a:schemeClr>
                </a:solidFill>
                <a:latin typeface="Arial" panose="020B0604020202020204" pitchFamily="34" charset="0"/>
                <a:cs typeface="Arial" panose="020B0604020202020204" pitchFamily="34" charset="0"/>
              </a:rPr>
              <a:t>para la </a:t>
            </a:r>
            <a:r>
              <a:rPr lang="en-US" sz="2000" dirty="0" err="1">
                <a:solidFill>
                  <a:schemeClr val="tx1">
                    <a:lumMod val="65000"/>
                    <a:lumOff val="35000"/>
                  </a:schemeClr>
                </a:solidFill>
                <a:latin typeface="Arial" panose="020B0604020202020204" pitchFamily="34" charset="0"/>
                <a:cs typeface="Arial" panose="020B0604020202020204" pitchFamily="34" charset="0"/>
              </a:rPr>
              <a:t>pesca</a:t>
            </a:r>
            <a:r>
              <a:rPr lang="en-US" sz="2000" dirty="0">
                <a:solidFill>
                  <a:schemeClr val="tx1">
                    <a:lumMod val="65000"/>
                    <a:lumOff val="35000"/>
                  </a:schemeClr>
                </a:solidFill>
                <a:latin typeface="Arial" panose="020B0604020202020204" pitchFamily="34" charset="0"/>
                <a:cs typeface="Arial" panose="020B0604020202020204" pitchFamily="34" charset="0"/>
              </a:rPr>
              <a:t> de </a:t>
            </a:r>
            <a:r>
              <a:rPr lang="en-US" sz="2000" dirty="0" err="1">
                <a:solidFill>
                  <a:schemeClr val="tx1">
                    <a:lumMod val="65000"/>
                    <a:lumOff val="35000"/>
                  </a:schemeClr>
                </a:solidFill>
                <a:latin typeface="Arial" panose="020B0604020202020204" pitchFamily="34" charset="0"/>
                <a:cs typeface="Arial" panose="020B0604020202020204" pitchFamily="34" charset="0"/>
              </a:rPr>
              <a:t>atún</a:t>
            </a:r>
            <a:r>
              <a:rPr lang="en-US"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err="1">
                <a:solidFill>
                  <a:schemeClr val="tx1">
                    <a:lumMod val="65000"/>
                    <a:lumOff val="35000"/>
                  </a:schemeClr>
                </a:solidFill>
                <a:latin typeface="Arial" panose="020B0604020202020204" pitchFamily="34" charset="0"/>
                <a:cs typeface="Arial" panose="020B0604020202020204" pitchFamily="34" charset="0"/>
              </a:rPr>
              <a:t>en</a:t>
            </a:r>
            <a:r>
              <a:rPr lang="en-US" sz="2000" dirty="0">
                <a:solidFill>
                  <a:schemeClr val="tx1">
                    <a:lumMod val="65000"/>
                    <a:lumOff val="35000"/>
                  </a:schemeClr>
                </a:solidFill>
                <a:latin typeface="Arial" panose="020B0604020202020204" pitchFamily="34" charset="0"/>
                <a:cs typeface="Arial" panose="020B0604020202020204" pitchFamily="34" charset="0"/>
              </a:rPr>
              <a:t> el </a:t>
            </a:r>
            <a:r>
              <a:rPr lang="en-US" sz="2000" dirty="0" err="1">
                <a:solidFill>
                  <a:schemeClr val="tx1">
                    <a:lumMod val="65000"/>
                    <a:lumOff val="35000"/>
                  </a:schemeClr>
                </a:solidFill>
                <a:latin typeface="Arial" panose="020B0604020202020204" pitchFamily="34" charset="0"/>
                <a:cs typeface="Arial" panose="020B0604020202020204" pitchFamily="34" charset="0"/>
              </a:rPr>
              <a:t>Pacífico</a:t>
            </a:r>
            <a:r>
              <a:rPr lang="en-US" sz="2000" dirty="0">
                <a:solidFill>
                  <a:schemeClr val="tx1">
                    <a:lumMod val="65000"/>
                    <a:lumOff val="35000"/>
                  </a:schemeClr>
                </a:solidFill>
                <a:latin typeface="Arial" panose="020B0604020202020204" pitchFamily="34" charset="0"/>
                <a:cs typeface="Arial" panose="020B0604020202020204" pitchFamily="34" charset="0"/>
              </a:rPr>
              <a:t> Oriental Tropical.</a:t>
            </a:r>
            <a:r>
              <a:rPr lang="en-US" sz="2000" b="1" dirty="0">
                <a:solidFill>
                  <a:srgbClr val="45BB0A"/>
                </a:solidFill>
                <a:latin typeface="Arial" panose="020B0604020202020204" pitchFamily="34" charset="0"/>
                <a:cs typeface="Arial" panose="020B0604020202020204" pitchFamily="34" charset="0"/>
              </a:rPr>
              <a:t>”</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r">
              <a:buFontTx/>
              <a:buChar char="-"/>
            </a:pPr>
            <a:r>
              <a:rPr lang="en-US" sz="1800" i="1" dirty="0">
                <a:solidFill>
                  <a:schemeClr val="bg1">
                    <a:lumMod val="50000"/>
                  </a:schemeClr>
                </a:solidFill>
                <a:latin typeface="Arial" panose="020B0604020202020204" pitchFamily="34" charset="0"/>
                <a:cs typeface="Arial" panose="020B0604020202020204" pitchFamily="34" charset="0"/>
              </a:rPr>
              <a:t>EDF, Greenpeace, Ocean Conservancy, y WWF, 1997, Corte Federal de EEUU</a:t>
            </a:r>
          </a:p>
          <a:p>
            <a:pPr marL="285750" indent="-285750" algn="r">
              <a:buFontTx/>
              <a:buChar char="-"/>
            </a:pPr>
            <a:r>
              <a:rPr lang="en-US" sz="1800" i="1" dirty="0" err="1">
                <a:solidFill>
                  <a:schemeClr val="bg1">
                    <a:lumMod val="50000"/>
                  </a:schemeClr>
                </a:solidFill>
                <a:latin typeface="Arial" panose="020B0604020202020204" pitchFamily="34" charset="0"/>
                <a:cs typeface="Arial" panose="020B0604020202020204" pitchFamily="34" charset="0"/>
              </a:rPr>
              <a:t>Apoyado</a:t>
            </a:r>
            <a:r>
              <a:rPr lang="en-US" sz="1800" i="1" dirty="0">
                <a:solidFill>
                  <a:schemeClr val="bg1">
                    <a:lumMod val="50000"/>
                  </a:schemeClr>
                </a:solidFill>
                <a:latin typeface="Arial" panose="020B0604020202020204" pitchFamily="34" charset="0"/>
                <a:cs typeface="Arial" panose="020B0604020202020204" pitchFamily="34" charset="0"/>
              </a:rPr>
              <a:t> </a:t>
            </a:r>
            <a:r>
              <a:rPr lang="en-US" sz="1800" i="1" dirty="0" err="1">
                <a:solidFill>
                  <a:schemeClr val="bg1">
                    <a:lumMod val="50000"/>
                  </a:schemeClr>
                </a:solidFill>
                <a:latin typeface="Arial" panose="020B0604020202020204" pitchFamily="34" charset="0"/>
                <a:cs typeface="Arial" panose="020B0604020202020204" pitchFamily="34" charset="0"/>
              </a:rPr>
              <a:t>por</a:t>
            </a:r>
            <a:r>
              <a:rPr lang="en-US" sz="1800" i="1" dirty="0">
                <a:solidFill>
                  <a:schemeClr val="bg1">
                    <a:lumMod val="50000"/>
                  </a:schemeClr>
                </a:solidFill>
                <a:latin typeface="Arial" panose="020B0604020202020204" pitchFamily="34" charset="0"/>
                <a:cs typeface="Arial" panose="020B0604020202020204" pitchFamily="34" charset="0"/>
              </a:rPr>
              <a:t> la </a:t>
            </a:r>
            <a:r>
              <a:rPr lang="en-US" sz="1800" i="1" dirty="0" err="1">
                <a:solidFill>
                  <a:schemeClr val="bg1">
                    <a:lumMod val="50000"/>
                  </a:schemeClr>
                </a:solidFill>
                <a:latin typeface="Arial" panose="020B0604020202020204" pitchFamily="34" charset="0"/>
                <a:cs typeface="Arial" panose="020B0604020202020204" pitchFamily="34" charset="0"/>
              </a:rPr>
              <a:t>Administración</a:t>
            </a:r>
            <a:r>
              <a:rPr lang="en-US" sz="1800" i="1" dirty="0">
                <a:solidFill>
                  <a:schemeClr val="bg1">
                    <a:lumMod val="50000"/>
                  </a:schemeClr>
                </a:solidFill>
                <a:latin typeface="Arial" panose="020B0604020202020204" pitchFamily="34" charset="0"/>
                <a:cs typeface="Arial" panose="020B0604020202020204" pitchFamily="34" charset="0"/>
              </a:rPr>
              <a:t> Clinton</a:t>
            </a:r>
            <a:endParaRPr lang="es-MX" sz="1800" dirty="0"/>
          </a:p>
          <a:p>
            <a:pPr>
              <a:defRPr sz="2400">
                <a:solidFill>
                  <a:srgbClr val="404040"/>
                </a:solidFill>
                <a:latin typeface="Arial"/>
                <a:ea typeface="Arial"/>
                <a:cs typeface="Arial"/>
                <a:sym typeface="Arial"/>
              </a:defRPr>
            </a:pPr>
            <a:endParaRPr lang="es-MX" dirty="0"/>
          </a:p>
          <a:p>
            <a:pPr hangingPunct="0">
              <a:spcBef>
                <a:spcPts val="0"/>
              </a:spcBef>
              <a:defRPr sz="2400">
                <a:solidFill>
                  <a:srgbClr val="404040"/>
                </a:solidFill>
                <a:latin typeface="Arial"/>
                <a:ea typeface="Arial"/>
                <a:cs typeface="Arial"/>
                <a:sym typeface="Arial"/>
              </a:defRPr>
            </a:pPr>
            <a:endParaRPr lang="en-US" sz="2400" dirty="0">
              <a:solidFill>
                <a:srgbClr val="404040"/>
              </a:solidFill>
              <a:latin typeface="Arial"/>
              <a:ea typeface="Arial"/>
              <a:cs typeface="Arial"/>
            </a:endParaRPr>
          </a:p>
        </p:txBody>
      </p:sp>
    </p:spTree>
    <p:extLst>
      <p:ext uri="{BB962C8B-B14F-4D97-AF65-F5344CB8AC3E}">
        <p14:creationId xmlns:p14="http://schemas.microsoft.com/office/powerpoint/2010/main" val="27801565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0" y="5791200"/>
            <a:ext cx="9144000" cy="10668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0" name="Shape 200"/>
          <p:cNvSpPr>
            <a:spLocks noGrp="1"/>
          </p:cNvSpPr>
          <p:nvPr>
            <p:ph type="title"/>
          </p:nvPr>
        </p:nvSpPr>
        <p:spPr>
          <a:xfrm>
            <a:off x="457200" y="152399"/>
            <a:ext cx="8229600" cy="639764"/>
          </a:xfrm>
          <a:prstGeom prst="rect">
            <a:avLst/>
          </a:prstGeom>
        </p:spPr>
        <p:txBody>
          <a:bodyPr>
            <a:noAutofit/>
          </a:bodyPr>
          <a:lstStyle>
            <a:lvl1pPr defTabSz="630936">
              <a:defRPr sz="1725"/>
            </a:lvl1pPr>
          </a:lstStyle>
          <a:p>
            <a:r>
              <a:rPr sz="2400" dirty="0"/>
              <a:t>SIN EMBARGO,  HUBO UN MOMENTO EN QUE EL OCÉANO NO ERA UN LUGAR SEGURO PARA LOS DELFINES</a:t>
            </a:r>
          </a:p>
        </p:txBody>
      </p:sp>
      <p:sp>
        <p:nvSpPr>
          <p:cNvPr id="201" name="Shape 201"/>
          <p:cNvSpPr/>
          <p:nvPr/>
        </p:nvSpPr>
        <p:spPr>
          <a:xfrm>
            <a:off x="457200" y="914400"/>
            <a:ext cx="8229600" cy="0"/>
          </a:xfrm>
          <a:prstGeom prst="line">
            <a:avLst/>
          </a:prstGeom>
          <a:ln w="25400">
            <a:solidFill>
              <a:srgbClr val="D9D9D9"/>
            </a:solidFill>
          </a:ln>
        </p:spPr>
        <p:txBody>
          <a:bodyPr lIns="45719" rIns="45719"/>
          <a:lstStyle/>
          <a:p>
            <a:endParaRPr/>
          </a:p>
        </p:txBody>
      </p:sp>
      <p:grpSp>
        <p:nvGrpSpPr>
          <p:cNvPr id="206" name="Group 206"/>
          <p:cNvGrpSpPr/>
          <p:nvPr/>
        </p:nvGrpSpPr>
        <p:grpSpPr>
          <a:xfrm>
            <a:off x="533400" y="1676400"/>
            <a:ext cx="7177618" cy="4477689"/>
            <a:chOff x="0" y="0"/>
            <a:chExt cx="7177616" cy="4477688"/>
          </a:xfrm>
        </p:grpSpPr>
        <p:grpSp>
          <p:nvGrpSpPr>
            <p:cNvPr id="204" name="Group 204"/>
            <p:cNvGrpSpPr/>
            <p:nvPr/>
          </p:nvGrpSpPr>
          <p:grpSpPr>
            <a:xfrm>
              <a:off x="152866" y="0"/>
              <a:ext cx="7024752" cy="4209563"/>
              <a:chOff x="0" y="0"/>
              <a:chExt cx="7024750" cy="4209562"/>
            </a:xfrm>
          </p:grpSpPr>
          <p:pic>
            <p:nvPicPr>
              <p:cNvPr id="202" name="image23.png" descr="C:\Users\NG\Desktop\Total-2013.png"/>
              <p:cNvPicPr>
                <a:picLocks noChangeAspect="1"/>
              </p:cNvPicPr>
              <p:nvPr/>
            </p:nvPicPr>
            <p:blipFill>
              <a:blip r:embed="rId2">
                <a:extLst/>
              </a:blip>
              <a:srcRect/>
              <a:stretch>
                <a:fillRect/>
              </a:stretch>
            </p:blipFill>
            <p:spPr>
              <a:xfrm>
                <a:off x="0" y="0"/>
                <a:ext cx="7024751" cy="4209563"/>
              </a:xfrm>
              <a:prstGeom prst="rect">
                <a:avLst/>
              </a:prstGeom>
              <a:ln w="12700" cap="flat">
                <a:noFill/>
                <a:miter lim="400000"/>
              </a:ln>
              <a:effectLst/>
            </p:spPr>
          </p:pic>
          <p:sp>
            <p:nvSpPr>
              <p:cNvPr id="203" name="Shape 203"/>
              <p:cNvSpPr/>
              <p:nvPr/>
            </p:nvSpPr>
            <p:spPr>
              <a:xfrm>
                <a:off x="4477671" y="152399"/>
                <a:ext cx="2514601" cy="277000"/>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200" i="1">
                    <a:latin typeface="Corbel"/>
                    <a:ea typeface="Corbel"/>
                    <a:cs typeface="Corbel"/>
                    <a:sym typeface="Corbel"/>
                  </a:defRPr>
                </a:pPr>
                <a:endParaRPr/>
              </a:p>
            </p:txBody>
          </p:sp>
        </p:grpSp>
        <p:sp>
          <p:nvSpPr>
            <p:cNvPr id="205" name="Shape 205"/>
            <p:cNvSpPr/>
            <p:nvPr/>
          </p:nvSpPr>
          <p:spPr>
            <a:xfrm rot="16200000">
              <a:off x="-1819512" y="2200512"/>
              <a:ext cx="4096689" cy="457665"/>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200" i="1">
                  <a:latin typeface="Corbel"/>
                  <a:ea typeface="Corbel"/>
                  <a:cs typeface="Corbel"/>
                  <a:sym typeface="Corbel"/>
                </a:defRPr>
              </a:pPr>
              <a:endParaRPr/>
            </a:p>
          </p:txBody>
        </p:sp>
      </p:grpSp>
      <p:sp>
        <p:nvSpPr>
          <p:cNvPr id="207" name="Shape 207"/>
          <p:cNvSpPr/>
          <p:nvPr/>
        </p:nvSpPr>
        <p:spPr>
          <a:xfrm>
            <a:off x="1491809" y="1114181"/>
            <a:ext cx="3359976" cy="533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87" y="10800"/>
                </a:moveTo>
                <a:cubicBezTo>
                  <a:pt x="587" y="16560"/>
                  <a:pt x="5160" y="21230"/>
                  <a:pt x="10800" y="21230"/>
                </a:cubicBezTo>
                <a:cubicBezTo>
                  <a:pt x="16440" y="21230"/>
                  <a:pt x="21013" y="16560"/>
                  <a:pt x="21013" y="10800"/>
                </a:cubicBezTo>
                <a:cubicBezTo>
                  <a:pt x="21013" y="5040"/>
                  <a:pt x="16440" y="370"/>
                  <a:pt x="10800" y="370"/>
                </a:cubicBezTo>
                <a:cubicBezTo>
                  <a:pt x="5160" y="370"/>
                  <a:pt x="587" y="5040"/>
                  <a:pt x="587" y="10800"/>
                </a:cubicBezTo>
                <a:close/>
              </a:path>
            </a:pathLst>
          </a:custGeom>
          <a:solidFill>
            <a:srgbClr val="FF0000"/>
          </a:solidFill>
          <a:ln w="12700">
            <a:miter lim="400000"/>
          </a:ln>
        </p:spPr>
        <p:txBody>
          <a:bodyPr lIns="45719" rIns="45719" anchor="ctr"/>
          <a:lstStyle/>
          <a:p>
            <a:pPr algn="ctr"/>
            <a:endParaRPr/>
          </a:p>
        </p:txBody>
      </p:sp>
    </p:spTree>
    <p:extLst>
      <p:ext uri="{BB962C8B-B14F-4D97-AF65-F5344CB8AC3E}">
        <p14:creationId xmlns:p14="http://schemas.microsoft.com/office/powerpoint/2010/main" val="435609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barn(inVertical)">
                                      <p:cBhvr>
                                        <p:cTn id="7" dur="500"/>
                                        <p:tgtEl>
                                          <p:spTgt spid="2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barn(inVertical)">
                                      <p:cBhvr>
                                        <p:cTn id="10" dur="500"/>
                                        <p:tgtEl>
                                          <p:spTgt spid="20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barn(inVertical)">
                                      <p:cBhvr>
                                        <p:cTn id="13" dur="500"/>
                                        <p:tgtEl>
                                          <p:spTgt spid="19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barn(inVertical)">
                                      <p:cBhvr>
                                        <p:cTn id="16"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1" grpId="0" animBg="1"/>
      <p:bldP spid="207"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911</TotalTime>
  <Words>641</Words>
  <Application>Microsoft Office PowerPoint</Application>
  <PresentationFormat>On-screen Show (4:3)</PresentationFormat>
  <Paragraphs>91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CONTEXTO: PRINCIPALES TEMAS AMBIENTALES EN ATÚN</vt:lpstr>
      <vt:lpstr>EMPRESAS MIEMBROS</vt:lpstr>
      <vt:lpstr>ATÚN RESPONSABLE  Y COMUNIDADES EN MÉXICO</vt:lpstr>
      <vt:lpstr> PRÁCTICAS ACTUALES CLAVE DE SUSTENTABILIDAD. Nuestros miembros:</vt:lpstr>
      <vt:lpstr>DAMOS PASOS IMPORTANTES EN FAVOR DEL MEDIO AMBIENTE</vt:lpstr>
      <vt:lpstr>TÉCNICA : PESCA CON DELFINES</vt:lpstr>
      <vt:lpstr>TÉCNICA SUSTENTABLE</vt:lpstr>
      <vt:lpstr>SIN EMBARGO,  HUBO UN MOMENTO EN QUE EL OCÉANO NO ERA UN LUGAR SEGURO PARA LOS DELFINES</vt:lpstr>
      <vt:lpstr>¿POR QUÉ LA ALTA MORTALIDAD?</vt:lpstr>
      <vt:lpstr>PRÁCTICAS ACTUALES CLAVE –PROTECCIÓN DE LOS DELFINES</vt:lpstr>
      <vt:lpstr>HOY EN DÍA: CASO DE ÉXITO</vt:lpstr>
      <vt:lpstr>RETOS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dc:creator>
  <cp:lastModifiedBy>Mariana Ramos S</cp:lastModifiedBy>
  <cp:revision>27</cp:revision>
  <dcterms:modified xsi:type="dcterms:W3CDTF">2016-11-16T04:39:17Z</dcterms:modified>
</cp:coreProperties>
</file>